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8" r:id="rId2"/>
    <p:sldId id="261" r:id="rId3"/>
    <p:sldId id="268" r:id="rId4"/>
    <p:sldId id="259" r:id="rId5"/>
    <p:sldId id="277" r:id="rId6"/>
    <p:sldId id="284" r:id="rId7"/>
    <p:sldId id="275" r:id="rId8"/>
    <p:sldId id="278" r:id="rId9"/>
    <p:sldId id="276" r:id="rId10"/>
    <p:sldId id="279" r:id="rId11"/>
    <p:sldId id="280" r:id="rId12"/>
    <p:sldId id="281" r:id="rId13"/>
    <p:sldId id="283" r:id="rId14"/>
    <p:sldId id="25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4F28859-A4D5-476F-86A4-0D50E44B3E5F}">
          <p14:sldIdLst>
            <p14:sldId id="258"/>
            <p14:sldId id="261"/>
            <p14:sldId id="268"/>
            <p14:sldId id="259"/>
            <p14:sldId id="277"/>
            <p14:sldId id="284"/>
            <p14:sldId id="275"/>
            <p14:sldId id="278"/>
            <p14:sldId id="276"/>
            <p14:sldId id="279"/>
            <p14:sldId id="280"/>
            <p14:sldId id="281"/>
            <p14:sldId id="283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2830"/>
    <a:srgbClr val="FCEAEE"/>
    <a:srgbClr val="F4BAC6"/>
    <a:srgbClr val="ED879D"/>
    <a:srgbClr val="E65C7A"/>
    <a:srgbClr val="00FF00"/>
    <a:srgbClr val="EF3DCD"/>
    <a:srgbClr val="0040C0"/>
    <a:srgbClr val="D60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303" autoAdjust="0"/>
  </p:normalViewPr>
  <p:slideViewPr>
    <p:cSldViewPr snapToGrid="0">
      <p:cViewPr varScale="1">
        <p:scale>
          <a:sx n="72" d="100"/>
          <a:sy n="72" d="100"/>
        </p:scale>
        <p:origin x="110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2D75F-9E9F-4637-BEBC-DA6FB946087D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27234-FC53-426E-AFF9-5CE253CD36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71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2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/ Introduction</a:t>
            </a:r>
          </a:p>
          <a:p>
            <a:pPr marL="0" indent="0">
              <a:buNone/>
            </a:pPr>
            <a:endParaRPr lang="en-US" sz="20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Hello, my name is ______ and I’m a volunteer with the Elgin Street Sports Park Revitalization Committee here in Colborne.</a:t>
            </a:r>
          </a:p>
          <a:p>
            <a:pPr lvl="0"/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leading a community campaign to revitalize and enhance the Elgin Street Sports Park for families, youth, seniors, and local organizations.</a:t>
            </a:r>
          </a:p>
          <a:p>
            <a:pPr lvl="0"/>
            <a:endParaRPr lang="en-US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about strengthening one of our town’s most important recreation spaces for today — and for future generations. The following slides provide an overview of this initiative that we’re using to inform community stakeholders.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27234-FC53-426E-AFF9-5CE253CD36F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67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EF0-8EF6-09B4-7A48-E8A60C6F9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AC649-1087-F597-9B93-07BECA877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8AE86-FA12-2977-DEFC-1A38136B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B2B41-9AD8-2156-A01D-9578207EE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868E1-08BE-B204-85A3-8E497BC66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002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EB18D-6EDC-7DF7-948F-5FB65E311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DE3061-4827-1531-86F9-9233946B12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F4D50-9816-121C-BFCF-BF8E4877F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50878-4BE7-74DC-EFC4-DA043B4F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74078-02FF-3D4B-B5AA-5CE169FC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42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A30ECA-241B-8BBF-3701-D3423BC9AD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E6A61B-A7A6-2131-9917-7638E0AF8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91616-ACF3-C183-3FE1-F3182B219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E034C-3382-F42B-811B-DF697063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635CE-6F79-8FEB-B1FF-0629FF06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56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02230-0563-6263-416C-B1BF1AC60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EAF02-C7D3-E2C7-EBA7-55709FCDB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2108" y="1825625"/>
            <a:ext cx="7871691" cy="227939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3E3C1-06D1-2EFA-7DDF-190329E20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2C74F-BE7A-FDF0-61AC-A4305E7D0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9089E-FC04-12CA-4D88-BD9E7223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5CE2F4-8F66-E3B7-8870-B9F66BB93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19236" y="5198498"/>
            <a:ext cx="1447422" cy="11134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811298-DBD2-DF6D-83E9-5E1C60DA9D7F}"/>
              </a:ext>
            </a:extLst>
          </p:cNvPr>
          <p:cNvSpPr txBox="1"/>
          <p:nvPr userDrawn="1"/>
        </p:nvSpPr>
        <p:spPr>
          <a:xfrm>
            <a:off x="2881758" y="5760714"/>
            <a:ext cx="3112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Spring 2026</a:t>
            </a:r>
          </a:p>
          <a:p>
            <a:endParaRPr lang="en-US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412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273FF-E907-6E62-C30C-21B8D307D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019773-A590-50C1-FBD8-9D3F8B58B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53EDD-98BC-32E6-B49D-5DA30B10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7230E-2F6C-0E23-F68B-53F53D631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9161F-FB9C-AD55-1E5E-296BC4BC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58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058DF-AA48-67E3-62C4-D9B5AD59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AFE1A-D62A-4ABC-24C4-0E5936E295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579AE-9E56-362A-0481-8C27C1B78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AA54A-67C6-0E65-F61C-A29EC50C2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CAD33-A24A-D60D-6536-6B9577357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4486C-D243-D8D8-0DC5-D37A677DD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358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E511-A544-5095-B9E2-81A600599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B6364-7DBB-CB3C-C655-D08BE0F2A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91DCA-1883-80EB-948E-3A00295FC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DB5925-A6F8-37B0-75BF-EFBA02760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A38156-3717-82DF-1C71-8FF4CEC28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9C8793-286D-CF36-79A9-4BAAA87DC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B14F0F-A5A3-B864-5B48-4231BD18F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A1A5D0-0ED1-36A5-53D4-E16445BAF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4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E1A9B-50F9-C395-0C56-17E4DCBE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228E87-5F63-668B-22CC-F26E33F0D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E117F3-34BA-2E0F-FEE4-9A863C9AD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8158E-DCAC-A0A8-E158-53C7606F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66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07EA5E-9E21-73F2-DD9B-332E3778A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087C53-68C6-9805-05D0-E6661641A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8A605E-C963-6BFF-6F24-577C0B970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14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E8B5B-E8E7-5E49-89EA-1CE1BBF4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F7387-6831-9BEA-E8CB-D2A0BA981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F66A7F-5742-4812-1BE3-56E03CB8A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C1359-0DC8-F27B-6728-C6442B73F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C3CBF-C3DD-2A76-C884-4268E987B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A2010-532D-B077-147F-D02F500D3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926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A0F47-F521-9BF8-E887-D1E47CACE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FC1D4-011B-E97D-E85B-FE7C85D528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4D31A-DD56-D326-3B02-D8FD9CE18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C5468-8F46-054D-BE9F-905AA6AD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F6E88-740E-359A-4415-4FB6EDE3D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418C1-DE94-A008-C41F-887F7929B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19F4-20D3-425C-87D0-6E7BF590D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394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D49111-4C64-8B01-7977-20867E75B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56B39-86A7-790C-E9DA-3102F9748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B89A2-6BD7-66F4-6576-DA9EF36D9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5629D-F9EF-4DBE-9016-6EDE0FFD3B53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1F77A-80F6-17A6-425B-DFEB75CAC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D62D0-E7F8-FA47-B065-CF4139262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b="1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53794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19CB90-AD3B-FEF1-F285-136CEE01663F}"/>
              </a:ext>
            </a:extLst>
          </p:cNvPr>
          <p:cNvSpPr/>
          <p:nvPr/>
        </p:nvSpPr>
        <p:spPr>
          <a:xfrm>
            <a:off x="0" y="6358855"/>
            <a:ext cx="12192000" cy="499145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889B8-CDC8-E79A-7011-555E0D0BAAE3}"/>
              </a:ext>
            </a:extLst>
          </p:cNvPr>
          <p:cNvSpPr txBox="1"/>
          <p:nvPr/>
        </p:nvSpPr>
        <p:spPr>
          <a:xfrm>
            <a:off x="0" y="2846378"/>
            <a:ext cx="12192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Open Sans Light" panose="020B0604020202020204" pitchFamily="34" charset="0"/>
                <a:ea typeface="Open Sans Light" panose="020B0604020202020204" pitchFamily="34" charset="0"/>
                <a:cs typeface="Open Sans Light" panose="020B0604020202020204" pitchFamily="34" charset="0"/>
              </a:rPr>
              <a:t>Cramahe Township </a:t>
            </a:r>
          </a:p>
          <a:p>
            <a:pPr algn="ctr"/>
            <a:r>
              <a:rPr lang="en-US" sz="2800" b="1" dirty="0">
                <a:latin typeface="Open Sans Light" panose="020B0604020202020204" pitchFamily="34" charset="0"/>
                <a:ea typeface="Open Sans Light" panose="020B0604020202020204" pitchFamily="34" charset="0"/>
                <a:cs typeface="Open Sans Light" panose="020B0604020202020204" pitchFamily="34" charset="0"/>
              </a:rPr>
              <a:t>Parks &amp; Recreation Committee</a:t>
            </a:r>
          </a:p>
          <a:p>
            <a:pPr algn="ctr"/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  <a:p>
            <a:pPr algn="ctr"/>
            <a:r>
              <a:rPr lang="en-US" sz="2800" b="1" i="1" dirty="0">
                <a:solidFill>
                  <a:srgbClr val="9C2830"/>
                </a:solidFill>
                <a:latin typeface="Open Sans Light" panose="020B0604020202020204" pitchFamily="34" charset="0"/>
                <a:ea typeface="Open Sans Light" panose="020B0604020202020204" pitchFamily="34" charset="0"/>
                <a:cs typeface="Open Sans Light" panose="020B0604020202020204" pitchFamily="34" charset="0"/>
              </a:rPr>
              <a:t>Update: </a:t>
            </a:r>
            <a:r>
              <a:rPr lang="en-US" sz="2800" b="1" dirty="0">
                <a:solidFill>
                  <a:srgbClr val="9C2830"/>
                </a:solidFill>
                <a:latin typeface="Open Sans Light" panose="020B0604020202020204" pitchFamily="34" charset="0"/>
                <a:ea typeface="Open Sans Light" panose="020B0604020202020204" pitchFamily="34" charset="0"/>
                <a:cs typeface="Open Sans Light" panose="020B0604020202020204" pitchFamily="34" charset="0"/>
              </a:rPr>
              <a:t>Elgin Street Sports Park Rehabilitation</a:t>
            </a:r>
          </a:p>
          <a:p>
            <a:pPr algn="ctr"/>
            <a:endParaRPr lang="en-US" sz="2800" dirty="0">
              <a:effectLst/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  <a:p>
            <a:r>
              <a:rPr lang="en-US" dirty="0"/>
              <a:t> </a:t>
            </a:r>
          </a:p>
        </p:txBody>
      </p:sp>
      <p:pic>
        <p:nvPicPr>
          <p:cNvPr id="10" name="Picture 9" descr="A road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97390174-D773-A5C7-CEBF-489C4F4A3D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0" b="42819"/>
          <a:stretch/>
        </p:blipFill>
        <p:spPr>
          <a:xfrm>
            <a:off x="1" y="0"/>
            <a:ext cx="12197918" cy="252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87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3FA5D-2E27-152A-0EEA-08A2A15D8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50DFCC3-0ABB-1E21-706C-350DF021392E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F0C9A-7C41-8081-30BD-EBE94BE01371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Fundraising for Phase 1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485BC3-8AEA-150F-E75A-F457AA6A27C2}"/>
              </a:ext>
            </a:extLst>
          </p:cNvPr>
          <p:cNvSpPr txBox="1"/>
          <p:nvPr/>
        </p:nvSpPr>
        <p:spPr>
          <a:xfrm>
            <a:off x="8130072" y="-1"/>
            <a:ext cx="3452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 l  g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n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54EE19-588F-2523-8EB3-0735EDC3D54B}"/>
              </a:ext>
            </a:extLst>
          </p:cNvPr>
          <p:cNvSpPr txBox="1"/>
          <p:nvPr/>
        </p:nvSpPr>
        <p:spPr>
          <a:xfrm>
            <a:off x="7520471" y="6550223"/>
            <a:ext cx="4671527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c  t  o  r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a 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FDAB32-732A-FDF4-D9EF-8C11E3A1666F}"/>
              </a:ext>
            </a:extLst>
          </p:cNvPr>
          <p:cNvSpPr txBox="1"/>
          <p:nvPr/>
        </p:nvSpPr>
        <p:spPr>
          <a:xfrm rot="1446960">
            <a:off x="8180910" y="2330289"/>
            <a:ext cx="336516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97893D-5EAC-159E-4990-A9662BC6F4D7}"/>
              </a:ext>
            </a:extLst>
          </p:cNvPr>
          <p:cNvSpPr txBox="1"/>
          <p:nvPr/>
        </p:nvSpPr>
        <p:spPr>
          <a:xfrm rot="1425124">
            <a:off x="8222998" y="2378327"/>
            <a:ext cx="3308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  o  l  b  o  r  n  e     C  r  e  </a:t>
            </a:r>
            <a:r>
              <a:rPr lang="en-US" sz="14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305DD9-A433-6F78-83E8-A5B4B72453E9}"/>
              </a:ext>
            </a:extLst>
          </p:cNvPr>
          <p:cNvSpPr txBox="1"/>
          <p:nvPr/>
        </p:nvSpPr>
        <p:spPr>
          <a:xfrm>
            <a:off x="1163583" y="1801321"/>
            <a:ext cx="61710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committee has launched a fundraising campaign focused on the rehabilitation of the current assets in the park (Phase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When Phase 1 is successfully completed, the Committee would like to explore with the community opportunities to add new assets to this and/or other locations. </a:t>
            </a:r>
            <a:r>
              <a:rPr lang="en-US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However, these would be subsequent phases and would not be part of the phase 1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Picture 3" descr="A picture containing tree, outdoor, nature, plant&#10;&#10;Description automatically generated">
            <a:extLst>
              <a:ext uri="{FF2B5EF4-FFF2-40B4-BE49-F238E27FC236}">
                <a16:creationId xmlns:a16="http://schemas.microsoft.com/office/drawing/2014/main" id="{B39DA98A-D434-E0A8-A11E-69CA7595B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11663" y="1077664"/>
            <a:ext cx="6858000" cy="470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42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E493D-1D73-801F-404B-FF2AACBDC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DA2EE2-DE61-320F-AA7D-07E487B42346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873DBF-A29D-819A-19C4-11AC4C89F86F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Scope of Rehabilitation (Phase 1)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91A72B-991B-9BE6-A87E-59DC0674BFD1}"/>
              </a:ext>
            </a:extLst>
          </p:cNvPr>
          <p:cNvSpPr txBox="1"/>
          <p:nvPr/>
        </p:nvSpPr>
        <p:spPr>
          <a:xfrm>
            <a:off x="8130072" y="-1"/>
            <a:ext cx="3452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 l  g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n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05A518-AAE8-BFBF-773A-7570F555E012}"/>
              </a:ext>
            </a:extLst>
          </p:cNvPr>
          <p:cNvSpPr txBox="1"/>
          <p:nvPr/>
        </p:nvSpPr>
        <p:spPr>
          <a:xfrm>
            <a:off x="1153856" y="1658928"/>
            <a:ext cx="61710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scope for Phase 1 is as follows: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Tennis court resurfacing (and repositioning)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Basketball court resurfacing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Ball hockey court repair and painting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New basketball nets and hardware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New fencing (as needed)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New lighting</a:t>
            </a:r>
          </a:p>
          <a:p>
            <a:pPr lvl="1"/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Initial quotes for the completion of this work cost approximately $235,000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Given the funding already provided by Council, the campaign will focus on raising up to $160,000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Picture 1" descr="A picture containing outdoor, day&#10;&#10;Description automatically generated">
            <a:extLst>
              <a:ext uri="{FF2B5EF4-FFF2-40B4-BE49-F238E27FC236}">
                <a16:creationId xmlns:a16="http://schemas.microsoft.com/office/drawing/2014/main" id="{147EA9EF-F8D0-C387-260A-AD215A7FF2A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8"/>
          <a:stretch/>
        </p:blipFill>
        <p:spPr>
          <a:xfrm rot="5400000">
            <a:off x="6385560" y="1051559"/>
            <a:ext cx="6858001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75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A75E3-7796-3E04-A993-148F13626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575D7F-0295-D67C-1DAE-C3DCBB957917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90E82F-A1D6-6FE7-AC96-09E7A7B8CCBA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Managing Donations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AB6FF5-45D1-D0F9-93B2-A50C82CE2EB0}"/>
              </a:ext>
            </a:extLst>
          </p:cNvPr>
          <p:cNvSpPr txBox="1"/>
          <p:nvPr/>
        </p:nvSpPr>
        <p:spPr>
          <a:xfrm>
            <a:off x="1153855" y="1590834"/>
            <a:ext cx="1042854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Community Foundation of Campbellford/Seymor and Northumberland is our partner to support fundraising activities by provide the following services:</a:t>
            </a:r>
            <a:endParaRPr lang="en-US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1) CFCSN Prepares Charitable Tax Receipts for donors that make donations: </a:t>
            </a:r>
          </a:p>
          <a:p>
            <a:endParaRPr lang="en-US" sz="1400" b="0" i="0" u="none" strike="noStrike" baseline="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400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US" sz="1400" b="1" i="0" u="none" strike="noStrike" baseline="0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a) by cheque</a:t>
            </a:r>
          </a:p>
          <a:p>
            <a:r>
              <a:rPr lang="en-US" sz="1400" b="1" i="0" u="none" strike="noStrike" baseline="0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b) by e-transfer</a:t>
            </a:r>
            <a:endParaRPr lang="en-US" sz="1400" i="0" u="none" strike="noStrike" baseline="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b="0" i="0" u="none" strike="noStrike" baseline="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400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2) The CFCSN has an option for donors to make donations on-line through CanadaHelps, </a:t>
            </a:r>
          </a:p>
          <a:p>
            <a:r>
              <a:rPr lang="en-US" sz="1400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which is a secure online donation portal, which we could leverage, as follows: </a:t>
            </a:r>
          </a:p>
          <a:p>
            <a:endParaRPr lang="en-US" sz="1400" b="0" i="0" u="none" strike="noStrike" baseline="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400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US" sz="1400" b="1" i="0" u="none" strike="noStrike" baseline="0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a) Donations can be made by credit card</a:t>
            </a:r>
            <a:r>
              <a:rPr lang="en-US" sz="1400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b="1" i="0" u="none" strike="noStrike" baseline="0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 the charitable receipting is provided by Canada Helps</a:t>
            </a:r>
          </a:p>
          <a:p>
            <a:r>
              <a:rPr lang="en-US" sz="1400" b="1" i="0" u="none" strike="noStrike" baseline="0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b) Fees charged by Canada Helps (3.5%-4%) for credit card payment would be deducted from the donation amount</a:t>
            </a:r>
            <a:endParaRPr lang="en-US" sz="1400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BF8C5-0098-2C80-B1AC-5E7EEFD82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129" y="420737"/>
            <a:ext cx="4224270" cy="10830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01DF56-5822-C2CB-7DB5-2636B4CA3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535" y="5031701"/>
            <a:ext cx="1387412" cy="13874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EC4C3D-429C-3423-8308-8DCCDAAFC814}"/>
              </a:ext>
            </a:extLst>
          </p:cNvPr>
          <p:cNvSpPr txBox="1"/>
          <p:nvPr/>
        </p:nvSpPr>
        <p:spPr>
          <a:xfrm>
            <a:off x="7480100" y="5267166"/>
            <a:ext cx="2429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9C2830"/>
                </a:solidFill>
              </a:rPr>
              <a:t>Donate Now via CanadaHelps: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E39B7E-D5C7-29D0-C2D4-99E672A6ABA5}"/>
              </a:ext>
            </a:extLst>
          </p:cNvPr>
          <p:cNvCxnSpPr/>
          <p:nvPr/>
        </p:nvCxnSpPr>
        <p:spPr>
          <a:xfrm>
            <a:off x="1146186" y="4823012"/>
            <a:ext cx="10443882" cy="0"/>
          </a:xfrm>
          <a:prstGeom prst="line">
            <a:avLst/>
          </a:prstGeom>
          <a:ln>
            <a:solidFill>
              <a:srgbClr val="9C283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2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3CABE-93C3-35C6-0CCC-1F5072A12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E13156-9275-4D7F-DF95-D5C601975569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28D711-03B0-D808-1283-C7DBB178AC92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Ask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490758-1D4A-CDEA-B086-6C2DFB669B71}"/>
              </a:ext>
            </a:extLst>
          </p:cNvPr>
          <p:cNvSpPr txBox="1"/>
          <p:nvPr/>
        </p:nvSpPr>
        <p:spPr>
          <a:xfrm>
            <a:off x="1153855" y="1658928"/>
            <a:ext cx="104285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Committee is looking to inform community residents and businesses about our fundraising initiative. Thank you for taking the time to speak with us today!</a:t>
            </a:r>
          </a:p>
          <a:p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There are numerous ways you can support us:</a:t>
            </a:r>
          </a:p>
          <a:p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Make a donation!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All contributions will have a direct and lasting impact.</a:t>
            </a:r>
          </a:p>
          <a:p>
            <a:pPr lvl="1"/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Spread the word!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Tell your friends and colleagues about our fundraising initiative.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Make our project part of your corporate initiatives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We would love the opportunity to take part in meetings or events to help spread our message</a:t>
            </a:r>
          </a:p>
          <a:p>
            <a:endParaRPr lang="en-US" sz="1400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4297E2-F8B2-DCE5-96F8-61F546C07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209" y="2981405"/>
            <a:ext cx="577288" cy="5772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9B8E91-7801-AA10-10AD-E719046C9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209" y="3879643"/>
            <a:ext cx="502920" cy="5029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4D9D0D-4684-C086-BA70-7C8950413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518" y="4703513"/>
            <a:ext cx="562302" cy="56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39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9F276-D12A-3F19-58E5-873740A774D4}"/>
              </a:ext>
            </a:extLst>
          </p:cNvPr>
          <p:cNvSpPr/>
          <p:nvPr/>
        </p:nvSpPr>
        <p:spPr>
          <a:xfrm>
            <a:off x="0" y="1"/>
            <a:ext cx="66273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49F9C1-57D9-E535-7FF9-104673804792}"/>
              </a:ext>
            </a:extLst>
          </p:cNvPr>
          <p:cNvSpPr txBox="1"/>
          <p:nvPr/>
        </p:nvSpPr>
        <p:spPr>
          <a:xfrm>
            <a:off x="1635853" y="981512"/>
            <a:ext cx="3867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1522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642FAF-7481-93BE-B300-6B4F4344447A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91193-C8B0-C7F2-2E67-ED9334B42A06}"/>
              </a:ext>
            </a:extLst>
          </p:cNvPr>
          <p:cNvSpPr txBox="1"/>
          <p:nvPr/>
        </p:nvSpPr>
        <p:spPr>
          <a:xfrm>
            <a:off x="1635853" y="981512"/>
            <a:ext cx="332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Agenda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50DEC3-08EA-84BC-003A-C7DC1BF7F224}"/>
              </a:ext>
            </a:extLst>
          </p:cNvPr>
          <p:cNvSpPr txBox="1"/>
          <p:nvPr/>
        </p:nvSpPr>
        <p:spPr>
          <a:xfrm>
            <a:off x="1392756" y="1651852"/>
            <a:ext cx="502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9C2830"/>
                </a:solidFill>
                <a:latin typeface="Aparajita" panose="020B0502040204020203" pitchFamily="18" charset="0"/>
                <a:cs typeface="Aparajita" panose="020B0502040204020203" pitchFamily="18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EB7942-1B60-B9D3-6AD6-F625DD9DC688}"/>
              </a:ext>
            </a:extLst>
          </p:cNvPr>
          <p:cNvSpPr txBox="1"/>
          <p:nvPr/>
        </p:nvSpPr>
        <p:spPr>
          <a:xfrm>
            <a:off x="1392756" y="2229031"/>
            <a:ext cx="502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9C2830"/>
                </a:solidFill>
                <a:latin typeface="Aparajita" panose="020B0502040204020203" pitchFamily="18" charset="0"/>
                <a:cs typeface="Aparajita" panose="020B0502040204020203" pitchFamily="18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529057-A9F3-0519-4C86-93BEB4D16035}"/>
              </a:ext>
            </a:extLst>
          </p:cNvPr>
          <p:cNvSpPr txBox="1"/>
          <p:nvPr/>
        </p:nvSpPr>
        <p:spPr>
          <a:xfrm>
            <a:off x="1392756" y="2771763"/>
            <a:ext cx="502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9C2830"/>
                </a:solidFill>
                <a:latin typeface="Aparajita" panose="020B0502040204020203" pitchFamily="18" charset="0"/>
                <a:cs typeface="Aparajita" panose="020B0502040204020203" pitchFamily="18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A66636-17B1-726C-1448-19B04787E9E7}"/>
              </a:ext>
            </a:extLst>
          </p:cNvPr>
          <p:cNvSpPr txBox="1"/>
          <p:nvPr/>
        </p:nvSpPr>
        <p:spPr>
          <a:xfrm>
            <a:off x="1384393" y="3367240"/>
            <a:ext cx="502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9C2830"/>
                </a:solidFill>
                <a:latin typeface="Aparajita" panose="020B0502040204020203" pitchFamily="18" charset="0"/>
                <a:cs typeface="Aparajita" panose="020B0502040204020203" pitchFamily="18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704472-B55C-2976-33EE-7EC05EF0A0E5}"/>
              </a:ext>
            </a:extLst>
          </p:cNvPr>
          <p:cNvSpPr txBox="1"/>
          <p:nvPr/>
        </p:nvSpPr>
        <p:spPr>
          <a:xfrm>
            <a:off x="1980193" y="1776986"/>
            <a:ext cx="450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About the Parks &amp; Recreation Committee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7A9216-3F47-855D-4E2E-571FD42B0B3B}"/>
              </a:ext>
            </a:extLst>
          </p:cNvPr>
          <p:cNvSpPr txBox="1"/>
          <p:nvPr/>
        </p:nvSpPr>
        <p:spPr>
          <a:xfrm>
            <a:off x="1980192" y="2335122"/>
            <a:ext cx="5661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Elgin Street Sports Park</a:t>
            </a:r>
            <a:endParaRPr lang="en-US" sz="1800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517C62-A9E6-0833-A6F7-356EB9B7401E}"/>
              </a:ext>
            </a:extLst>
          </p:cNvPr>
          <p:cNvSpPr txBox="1"/>
          <p:nvPr/>
        </p:nvSpPr>
        <p:spPr>
          <a:xfrm>
            <a:off x="1952770" y="2940844"/>
            <a:ext cx="5204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Activity since receiving Council’s Support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4E8397-96FC-2DFA-B9C0-74111952B4BD}"/>
              </a:ext>
            </a:extLst>
          </p:cNvPr>
          <p:cNvSpPr txBox="1"/>
          <p:nvPr/>
        </p:nvSpPr>
        <p:spPr>
          <a:xfrm>
            <a:off x="1980191" y="4075126"/>
            <a:ext cx="5204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Partnership with The Community Foundation of Campbellford/Seymor and Northumberland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2E412E-778E-C88F-A09A-D8E5B86E2982}"/>
              </a:ext>
            </a:extLst>
          </p:cNvPr>
          <p:cNvSpPr txBox="1"/>
          <p:nvPr/>
        </p:nvSpPr>
        <p:spPr>
          <a:xfrm>
            <a:off x="1392756" y="3962716"/>
            <a:ext cx="502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9C2830"/>
                </a:solidFill>
                <a:latin typeface="Aparajita" panose="020B0502040204020203" pitchFamily="18" charset="0"/>
                <a:cs typeface="Aparajita" panose="020B0502040204020203" pitchFamily="18" charset="0"/>
              </a:rPr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E8A474-C27C-648F-4E81-2E13C9512840}"/>
              </a:ext>
            </a:extLst>
          </p:cNvPr>
          <p:cNvSpPr txBox="1"/>
          <p:nvPr/>
        </p:nvSpPr>
        <p:spPr>
          <a:xfrm>
            <a:off x="1980190" y="3489769"/>
            <a:ext cx="297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What’s Next? Fundraising!</a:t>
            </a:r>
          </a:p>
        </p:txBody>
      </p:sp>
      <p:pic>
        <p:nvPicPr>
          <p:cNvPr id="5" name="Picture 4" descr="A picture containing outdoor, day&#10;&#10;Description automatically generated">
            <a:extLst>
              <a:ext uri="{FF2B5EF4-FFF2-40B4-BE49-F238E27FC236}">
                <a16:creationId xmlns:a16="http://schemas.microsoft.com/office/drawing/2014/main" id="{03CC60C8-AD10-2815-ACD9-FF68AB689E3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8"/>
          <a:stretch/>
        </p:blipFill>
        <p:spPr>
          <a:xfrm rot="5400000">
            <a:off x="6385559" y="1051560"/>
            <a:ext cx="6858001" cy="47548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34166D-C3FD-E593-F01A-2DAC6CE5789E}"/>
              </a:ext>
            </a:extLst>
          </p:cNvPr>
          <p:cNvSpPr txBox="1"/>
          <p:nvPr/>
        </p:nvSpPr>
        <p:spPr>
          <a:xfrm>
            <a:off x="1396395" y="4626892"/>
            <a:ext cx="502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9C2830"/>
                </a:solidFill>
                <a:latin typeface="Aparajita" panose="020B0502040204020203" pitchFamily="18" charset="0"/>
                <a:cs typeface="Aparajita" panose="020B0502040204020203" pitchFamily="18" charset="0"/>
              </a:rPr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D79B7D-FC6D-3154-7EA9-E7A9FCE98EF0}"/>
              </a:ext>
            </a:extLst>
          </p:cNvPr>
          <p:cNvSpPr txBox="1"/>
          <p:nvPr/>
        </p:nvSpPr>
        <p:spPr>
          <a:xfrm>
            <a:off x="1980190" y="4768108"/>
            <a:ext cx="2474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Ask</a:t>
            </a:r>
          </a:p>
        </p:txBody>
      </p:sp>
    </p:spTree>
    <p:extLst>
      <p:ext uri="{BB962C8B-B14F-4D97-AF65-F5344CB8AC3E}">
        <p14:creationId xmlns:p14="http://schemas.microsoft.com/office/powerpoint/2010/main" val="1135288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1C4C82C-82BE-E942-2E95-88ADA05B98CE}"/>
              </a:ext>
            </a:extLst>
          </p:cNvPr>
          <p:cNvSpPr/>
          <p:nvPr/>
        </p:nvSpPr>
        <p:spPr>
          <a:xfrm>
            <a:off x="1104195" y="4090187"/>
            <a:ext cx="5396543" cy="120032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21064DF-7306-9C07-F8C1-FF44CF0C0111}"/>
              </a:ext>
            </a:extLst>
          </p:cNvPr>
          <p:cNvSpPr/>
          <p:nvPr/>
        </p:nvSpPr>
        <p:spPr>
          <a:xfrm>
            <a:off x="1104198" y="2922076"/>
            <a:ext cx="5430775" cy="100611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42FAF-7481-93BE-B300-6B4F4344447A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91193-C8B0-C7F2-2E67-ED9334B42A06}"/>
              </a:ext>
            </a:extLst>
          </p:cNvPr>
          <p:cNvSpPr txBox="1"/>
          <p:nvPr/>
        </p:nvSpPr>
        <p:spPr>
          <a:xfrm>
            <a:off x="1635853" y="981512"/>
            <a:ext cx="5608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Parks &amp; Recreation Committee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3A280C-2C49-299A-F772-359E1AB07391}"/>
              </a:ext>
            </a:extLst>
          </p:cNvPr>
          <p:cNvSpPr txBox="1"/>
          <p:nvPr/>
        </p:nvSpPr>
        <p:spPr>
          <a:xfrm>
            <a:off x="1138430" y="4099603"/>
            <a:ext cx="5430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</a:t>
            </a:r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mission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is to promote quality recreation opportunities for all Cramahe residents through the creation and enhancement of parks, facilities, and activities.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31255D-0508-611F-D2C7-7EC9BCA7F0B7}"/>
              </a:ext>
            </a:extLst>
          </p:cNvPr>
          <p:cNvSpPr txBox="1"/>
          <p:nvPr/>
        </p:nvSpPr>
        <p:spPr>
          <a:xfrm>
            <a:off x="1138431" y="2922076"/>
            <a:ext cx="5430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</a:t>
            </a:r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vision</a:t>
            </a:r>
            <a:r>
              <a:rPr lang="en-US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 to create a happy and healthy Township where Cramahe residents of all ages can play, learn, and build community.</a:t>
            </a:r>
          </a:p>
        </p:txBody>
      </p:sp>
      <p:pic>
        <p:nvPicPr>
          <p:cNvPr id="7" name="Picture 6" descr="A picture containing outdoor, nature, day&#10;&#10;Description automatically generated">
            <a:extLst>
              <a:ext uri="{FF2B5EF4-FFF2-40B4-BE49-F238E27FC236}">
                <a16:creationId xmlns:a16="http://schemas.microsoft.com/office/drawing/2014/main" id="{BCC44B34-768E-5A73-B631-7F6DC3142C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 rot="5400000">
            <a:off x="6411665" y="1077665"/>
            <a:ext cx="6858000" cy="4702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55FF1D-547B-F42D-6D70-B930BA0B9109}"/>
              </a:ext>
            </a:extLst>
          </p:cNvPr>
          <p:cNvSpPr txBox="1"/>
          <p:nvPr/>
        </p:nvSpPr>
        <p:spPr>
          <a:xfrm>
            <a:off x="1104195" y="1795113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0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Township of Cramahe encourages resident involvement through a variety of </a:t>
            </a:r>
            <a:r>
              <a:rPr lang="en-US" sz="1800" b="1" i="0" dirty="0">
                <a:solidFill>
                  <a:srgbClr val="9C2830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boards and advisory committees.</a:t>
            </a:r>
            <a:endParaRPr lang="en-US" sz="1800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039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889236B-81BC-E48E-F6B4-162C9B4801D6}"/>
              </a:ext>
            </a:extLst>
          </p:cNvPr>
          <p:cNvSpPr/>
          <p:nvPr/>
        </p:nvSpPr>
        <p:spPr>
          <a:xfrm>
            <a:off x="2846365" y="4716584"/>
            <a:ext cx="2849936" cy="61763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CD49C7C-1787-ED1A-7B32-8D726998839F}"/>
              </a:ext>
            </a:extLst>
          </p:cNvPr>
          <p:cNvSpPr/>
          <p:nvPr/>
        </p:nvSpPr>
        <p:spPr>
          <a:xfrm>
            <a:off x="5850315" y="4724405"/>
            <a:ext cx="1514865" cy="60198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A53083B-C758-CBCD-071F-82815842AD9B}"/>
              </a:ext>
            </a:extLst>
          </p:cNvPr>
          <p:cNvSpPr/>
          <p:nvPr/>
        </p:nvSpPr>
        <p:spPr>
          <a:xfrm>
            <a:off x="1218637" y="4719477"/>
            <a:ext cx="1404547" cy="61763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42FAF-7481-93BE-B300-6B4F4344447A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91193-C8B0-C7F2-2E67-ED9334B42A06}"/>
              </a:ext>
            </a:extLst>
          </p:cNvPr>
          <p:cNvSpPr txBox="1"/>
          <p:nvPr/>
        </p:nvSpPr>
        <p:spPr>
          <a:xfrm>
            <a:off x="1635853" y="981512"/>
            <a:ext cx="5586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Inspiration for the </a:t>
            </a:r>
          </a:p>
          <a:p>
            <a:r>
              <a:rPr lang="en-US" sz="2800" b="1" dirty="0">
                <a:latin typeface="Open Sans Light" panose="020B0604020202020204" pitchFamily="34" charset="0"/>
                <a:ea typeface="Open Sans Light" panose="020B0604020202020204" pitchFamily="34" charset="0"/>
                <a:cs typeface="Open Sans Light" panose="020B0604020202020204" pitchFamily="34" charset="0"/>
              </a:rPr>
              <a:t>Sports Park Rehabilitation</a:t>
            </a:r>
          </a:p>
        </p:txBody>
      </p:sp>
      <p:pic>
        <p:nvPicPr>
          <p:cNvPr id="3" name="Picture 2" descr="A picture containing sky, tree, outdoor&#10;&#10;Description automatically generated">
            <a:extLst>
              <a:ext uri="{FF2B5EF4-FFF2-40B4-BE49-F238E27FC236}">
                <a16:creationId xmlns:a16="http://schemas.microsoft.com/office/drawing/2014/main" id="{53C100F4-A248-97F9-CA6F-0361FF37468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4" r="16764"/>
          <a:stretch/>
        </p:blipFill>
        <p:spPr>
          <a:xfrm>
            <a:off x="7482709" y="1"/>
            <a:ext cx="4712198" cy="68607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FCCC81-96D9-726E-5ED2-73F9510A8C52}"/>
              </a:ext>
            </a:extLst>
          </p:cNvPr>
          <p:cNvSpPr txBox="1"/>
          <p:nvPr/>
        </p:nvSpPr>
        <p:spPr>
          <a:xfrm>
            <a:off x="1114895" y="2039057"/>
            <a:ext cx="6107335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Cramahe Township will continue to experience unprecedented growth with more than 700 homes currently approved to be built, and new applications being expedited as a result of the Province of Ontario’s Bill 23, More Homes Built Faster Act. </a:t>
            </a:r>
          </a:p>
          <a:p>
            <a:endParaRPr lang="en-US" sz="1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Committee wants to ensure this growth is positive for our community by creating spaces that: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9E285E-A1AC-F61F-EB27-9D168B53B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129" y="3850546"/>
            <a:ext cx="794331" cy="794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5FCB0E-97B9-7761-4349-4272BA413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520" y="3731408"/>
            <a:ext cx="900682" cy="900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271087-5919-1DCB-E399-27D352D97996}"/>
              </a:ext>
            </a:extLst>
          </p:cNvPr>
          <p:cNvSpPr txBox="1"/>
          <p:nvPr/>
        </p:nvSpPr>
        <p:spPr>
          <a:xfrm>
            <a:off x="1278661" y="4727727"/>
            <a:ext cx="1198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Attract</a:t>
            </a:r>
          </a:p>
          <a:p>
            <a:pPr algn="ctr"/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Families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506C6B-39C7-DFDA-1C82-6AE8FAC2EDD7}"/>
              </a:ext>
            </a:extLst>
          </p:cNvPr>
          <p:cNvSpPr txBox="1"/>
          <p:nvPr/>
        </p:nvSpPr>
        <p:spPr>
          <a:xfrm>
            <a:off x="5906990" y="4724405"/>
            <a:ext cx="1458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Foster</a:t>
            </a:r>
          </a:p>
          <a:p>
            <a:pPr algn="ctr"/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Community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76038A-F647-5DE2-E85A-9FA791305B1A}"/>
              </a:ext>
            </a:extLst>
          </p:cNvPr>
          <p:cNvSpPr txBox="1"/>
          <p:nvPr/>
        </p:nvSpPr>
        <p:spPr>
          <a:xfrm>
            <a:off x="2839077" y="4727726"/>
            <a:ext cx="2849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Develop the Skills of Future Leaders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0DE6491-4A13-D1E7-7D12-8760C2164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2054" y="3755899"/>
            <a:ext cx="882899" cy="88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08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1E9AAC-7387-13CB-022F-8A646632B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7000"/>
                    </a14:imgEffect>
                  </a14:imgLayer>
                </a14:imgProps>
              </a:ext>
            </a:extLst>
          </a:blip>
          <a:srcRect l="14313" t="29363" r="15076" b="14296"/>
          <a:stretch/>
        </p:blipFill>
        <p:spPr>
          <a:xfrm rot="16200000">
            <a:off x="6474870" y="1167745"/>
            <a:ext cx="6762733" cy="4671527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8F395C0-4064-C5B5-CA23-E2259152755C}"/>
              </a:ext>
            </a:extLst>
          </p:cNvPr>
          <p:cNvSpPr/>
          <p:nvPr/>
        </p:nvSpPr>
        <p:spPr>
          <a:xfrm>
            <a:off x="7520473" y="0"/>
            <a:ext cx="4671527" cy="32656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42FAF-7481-93BE-B300-6B4F4344447A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91193-C8B0-C7F2-2E67-ED9334B42A06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Elgin Street Sports Park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FCCC81-96D9-726E-5ED2-73F9510A8C52}"/>
              </a:ext>
            </a:extLst>
          </p:cNvPr>
          <p:cNvSpPr txBox="1"/>
          <p:nvPr/>
        </p:nvSpPr>
        <p:spPr>
          <a:xfrm>
            <a:off x="1234760" y="1988042"/>
            <a:ext cx="603313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Cramahe Township has a unique asset on Elgin Street, in the heart of Colborne, that would be the envy of most communities.</a:t>
            </a:r>
          </a:p>
          <a:p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space includes two tennis courts, a ball hockey rink, a basketball court, a baseball field, a clubhouse, and the potential for significant parking. Also, Colborne Creek bisects the park adding an idyllic environment for reading, picnics, or relaxation. </a:t>
            </a:r>
            <a:r>
              <a:rPr lang="en-US" sz="1600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However, the park’s facilities are approaching end of life.</a:t>
            </a:r>
          </a:p>
          <a:p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 park, if rehabilitated, would be an ideal space for crucial community building activities such as sports camps, youth groups, sports clubs, family get-togethers, and much more!</a:t>
            </a:r>
          </a:p>
          <a:p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FE6D2A-8975-6B8E-0339-83C4E2F9218D}"/>
              </a:ext>
            </a:extLst>
          </p:cNvPr>
          <p:cNvSpPr txBox="1"/>
          <p:nvPr/>
        </p:nvSpPr>
        <p:spPr>
          <a:xfrm>
            <a:off x="8130072" y="-1"/>
            <a:ext cx="3452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 l  g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n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12492E-032E-1DA7-76FB-2CC6F6E6A1CB}"/>
              </a:ext>
            </a:extLst>
          </p:cNvPr>
          <p:cNvSpPr txBox="1"/>
          <p:nvPr/>
        </p:nvSpPr>
        <p:spPr>
          <a:xfrm>
            <a:off x="7520471" y="6577098"/>
            <a:ext cx="4671527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c  t  o  r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a 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0B6D1B-F156-C0F9-B948-EB461A7F00CD}"/>
              </a:ext>
            </a:extLst>
          </p:cNvPr>
          <p:cNvSpPr txBox="1"/>
          <p:nvPr/>
        </p:nvSpPr>
        <p:spPr>
          <a:xfrm rot="283453">
            <a:off x="7605060" y="2703413"/>
            <a:ext cx="4306531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CE8480-FAB5-EF64-9266-ADD06AA5E644}"/>
              </a:ext>
            </a:extLst>
          </p:cNvPr>
          <p:cNvSpPr txBox="1"/>
          <p:nvPr/>
        </p:nvSpPr>
        <p:spPr>
          <a:xfrm rot="324791">
            <a:off x="8006871" y="2734190"/>
            <a:ext cx="3308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  o  l  b  o  r  n  e     C  r  e  </a:t>
            </a:r>
            <a:r>
              <a:rPr lang="en-US" sz="14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k</a:t>
            </a:r>
          </a:p>
        </p:txBody>
      </p:sp>
    </p:spTree>
    <p:extLst>
      <p:ext uri="{BB962C8B-B14F-4D97-AF65-F5344CB8AC3E}">
        <p14:creationId xmlns:p14="http://schemas.microsoft.com/office/powerpoint/2010/main" val="3078454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3285D-2248-F465-ED59-EE3DF520C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FC9B1C-9636-6CF0-8454-41D56E1CB256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66E27F-A292-18A8-3D02-DFAB8DE5590D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Purpose of the Campaign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292D78-EC2C-D628-7386-14065660A2F5}"/>
              </a:ext>
            </a:extLst>
          </p:cNvPr>
          <p:cNvSpPr txBox="1"/>
          <p:nvPr/>
        </p:nvSpPr>
        <p:spPr>
          <a:xfrm>
            <a:off x="1246952" y="1746387"/>
            <a:ext cx="103476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park is a central gathering place for our community. It supports youth sports, walking trails, family picnics, tournaments, and community events.</a:t>
            </a:r>
          </a:p>
          <a:p>
            <a:pPr lvl="0"/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0"/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goal is to upgrade and improve the facilities, so they remain safe, accessible, and vibrant for everyone.</a:t>
            </a:r>
          </a:p>
          <a:p>
            <a:pPr lvl="0"/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0"/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 is a community-led effort — built by local people, for local people.</a:t>
            </a:r>
          </a:p>
          <a:p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F3C31C-AEE2-53FB-20A6-BB5CA949F265}"/>
              </a:ext>
            </a:extLst>
          </p:cNvPr>
          <p:cNvSpPr txBox="1"/>
          <p:nvPr/>
        </p:nvSpPr>
        <p:spPr>
          <a:xfrm>
            <a:off x="1635853" y="3562269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Why It Matters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27D04D-5B6A-DA6C-9881-545DEF7ABC9F}"/>
              </a:ext>
            </a:extLst>
          </p:cNvPr>
          <p:cNvSpPr txBox="1"/>
          <p:nvPr/>
        </p:nvSpPr>
        <p:spPr>
          <a:xfrm>
            <a:off x="1246952" y="4211673"/>
            <a:ext cx="103476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Recreation spaces contribute to physical health, mental well-being, and community connection. The park brings together families, local businesses, schools, and sports organizations.</a:t>
            </a:r>
          </a:p>
          <a:p>
            <a:pPr lvl="0"/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0"/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Improvements will benefit residents of all ages — from young children to seniors. A strong park helps build a strong Colborne.</a:t>
            </a:r>
          </a:p>
          <a:p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36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9AF29B-C653-D7E2-DFCD-3AE06F8C0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7000"/>
                    </a14:imgEffect>
                  </a14:imgLayer>
                </a14:imgProps>
              </a:ext>
            </a:extLst>
          </a:blip>
          <a:srcRect l="14313" t="29363" r="15076" b="14296"/>
          <a:stretch/>
        </p:blipFill>
        <p:spPr>
          <a:xfrm rot="16200000">
            <a:off x="6474870" y="1167745"/>
            <a:ext cx="6762733" cy="4671527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642FAF-7481-93BE-B300-6B4F4344447A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91193-C8B0-C7F2-2E67-ED9334B42A06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Resolution No. 2023-228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FCCC81-96D9-726E-5ED2-73F9510A8C52}"/>
              </a:ext>
            </a:extLst>
          </p:cNvPr>
          <p:cNvSpPr txBox="1"/>
          <p:nvPr/>
        </p:nvSpPr>
        <p:spPr>
          <a:xfrm>
            <a:off x="1234760" y="2611008"/>
            <a:ext cx="60331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 IT RESOLVED THAT </a:t>
            </a: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Parks and Recreation </a:t>
            </a: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Advisory Committee requests that Council support the </a:t>
            </a: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Elgin Street sports park rehabilitation initiative; and </a:t>
            </a:r>
          </a:p>
          <a:p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Council authorizes the Parks and Recreation </a:t>
            </a: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Department to work with the Committee to investigate </a:t>
            </a: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funding opportunities (grants, fundraising and local </a:t>
            </a: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sponsorship) and project scoping (discussions with </a:t>
            </a: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contractors) and to support the Elgin Street sports park </a:t>
            </a:r>
          </a:p>
          <a:p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rehabilitation initiative. </a:t>
            </a:r>
            <a:endParaRPr lang="en-US" sz="1600" b="1" dirty="0">
              <a:solidFill>
                <a:srgbClr val="C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12492E-032E-1DA7-76FB-2CC6F6E6A1CB}"/>
              </a:ext>
            </a:extLst>
          </p:cNvPr>
          <p:cNvSpPr txBox="1"/>
          <p:nvPr/>
        </p:nvSpPr>
        <p:spPr>
          <a:xfrm>
            <a:off x="7520471" y="6577098"/>
            <a:ext cx="4671527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c  t  o  r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a 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ED37A2-A6D1-D539-8A03-6B0E1530B23B}"/>
              </a:ext>
            </a:extLst>
          </p:cNvPr>
          <p:cNvSpPr txBox="1"/>
          <p:nvPr/>
        </p:nvSpPr>
        <p:spPr>
          <a:xfrm>
            <a:off x="1234760" y="1692447"/>
            <a:ext cx="5846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committee was grateful to receive Council’s support for this initiative in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8A1D47-C342-B401-EEC2-D06C2C9E8E29}"/>
              </a:ext>
            </a:extLst>
          </p:cNvPr>
          <p:cNvSpPr txBox="1"/>
          <p:nvPr/>
        </p:nvSpPr>
        <p:spPr>
          <a:xfrm rot="283453">
            <a:off x="7605060" y="2703413"/>
            <a:ext cx="4306531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313150-0C9D-8CF3-8877-F6899E951612}"/>
              </a:ext>
            </a:extLst>
          </p:cNvPr>
          <p:cNvSpPr txBox="1"/>
          <p:nvPr/>
        </p:nvSpPr>
        <p:spPr>
          <a:xfrm rot="324791">
            <a:off x="8006871" y="2734190"/>
            <a:ext cx="3308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  o  l  b  o  r  n  e     C  r  e  </a:t>
            </a:r>
            <a:r>
              <a:rPr lang="en-US" sz="14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F395C0-4064-C5B5-CA23-E2259152755C}"/>
              </a:ext>
            </a:extLst>
          </p:cNvPr>
          <p:cNvSpPr/>
          <p:nvPr/>
        </p:nvSpPr>
        <p:spPr>
          <a:xfrm>
            <a:off x="7520473" y="0"/>
            <a:ext cx="4671527" cy="32656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FE6D2A-8975-6B8E-0339-83C4E2F9218D}"/>
              </a:ext>
            </a:extLst>
          </p:cNvPr>
          <p:cNvSpPr txBox="1"/>
          <p:nvPr/>
        </p:nvSpPr>
        <p:spPr>
          <a:xfrm>
            <a:off x="8130072" y="-1"/>
            <a:ext cx="3452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 l  g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n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</p:spTree>
    <p:extLst>
      <p:ext uri="{BB962C8B-B14F-4D97-AF65-F5344CB8AC3E}">
        <p14:creationId xmlns:p14="http://schemas.microsoft.com/office/powerpoint/2010/main" val="60050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66390-A119-8347-2BAC-D6995CA4E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D77B2B3-17B6-53F8-814B-8230DE937EAB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CFD525-5653-4D11-1621-7C01C119FD16}"/>
              </a:ext>
            </a:extLst>
          </p:cNvPr>
          <p:cNvSpPr txBox="1"/>
          <p:nvPr/>
        </p:nvSpPr>
        <p:spPr>
          <a:xfrm>
            <a:off x="1635853" y="981512"/>
            <a:ext cx="632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Since Council’s Resolution</a:t>
            </a:r>
            <a:endParaRPr lang="en-US" sz="2800" b="1" dirty="0">
              <a:latin typeface="Open Sans Light" panose="020B0604020202020204" pitchFamily="34" charset="0"/>
              <a:ea typeface="Open Sans Light" panose="020B0604020202020204" pitchFamily="34" charset="0"/>
              <a:cs typeface="Open Sans Light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96E374-1BF2-1866-ED9F-B7D2F7B9F4BB}"/>
              </a:ext>
            </a:extLst>
          </p:cNvPr>
          <p:cNvSpPr txBox="1"/>
          <p:nvPr/>
        </p:nvSpPr>
        <p:spPr>
          <a:xfrm>
            <a:off x="8130072" y="-1"/>
            <a:ext cx="3452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 l  g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n    S  t  r  e  </a:t>
            </a:r>
            <a:r>
              <a:rPr lang="en-US" sz="1400" b="1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537B3C-6896-B2F2-1611-0CFD659BDA38}"/>
              </a:ext>
            </a:extLst>
          </p:cNvPr>
          <p:cNvSpPr txBox="1"/>
          <p:nvPr/>
        </p:nvSpPr>
        <p:spPr>
          <a:xfrm>
            <a:off x="1234760" y="1692447"/>
            <a:ext cx="591507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Council has allocated </a:t>
            </a:r>
            <a:r>
              <a:rPr lang="en-US" sz="1600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~</a:t>
            </a:r>
            <a:r>
              <a:rPr lang="en-US" sz="1600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$89,000 </a:t>
            </a: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this project through the Parkland Reserve Funds – </a:t>
            </a:r>
            <a:r>
              <a:rPr lang="en-US" sz="1600" b="1" dirty="0">
                <a:solidFill>
                  <a:srgbClr val="9C283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THANK YOU!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Two grants have been applied for through the Ontario Trillium Fund (regrettably, both were unsuccessful)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vision for the Park’s rehabilitation has been shared with the community through events like </a:t>
            </a:r>
            <a:r>
              <a:rPr lang="en-US" sz="16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Touch-A-Truck</a:t>
            </a: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6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Skate with Santa</a:t>
            </a: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6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Movies in the Park</a:t>
            </a: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and with the </a:t>
            </a:r>
            <a:r>
              <a:rPr lang="en-US" sz="16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Rotary Club</a:t>
            </a:r>
          </a:p>
          <a:p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Also, the Committee shared the project vision with the Heritage Committee and hope they may consider recommending a name for this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b="1" dirty="0">
              <a:solidFill>
                <a:srgbClr val="9C283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F4E1342-22DF-32A3-9027-AD73EFAB8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2" t="3885" r="34365" b="2778"/>
          <a:stretch/>
        </p:blipFill>
        <p:spPr bwMode="auto">
          <a:xfrm>
            <a:off x="7408506" y="-1"/>
            <a:ext cx="4783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D7E21D-1609-9057-5D37-0A8A3B59AAB4}"/>
              </a:ext>
            </a:extLst>
          </p:cNvPr>
          <p:cNvSpPr txBox="1"/>
          <p:nvPr/>
        </p:nvSpPr>
        <p:spPr>
          <a:xfrm>
            <a:off x="7473357" y="5507156"/>
            <a:ext cx="4653792" cy="738664"/>
          </a:xfrm>
          <a:prstGeom prst="rect">
            <a:avLst/>
          </a:prstGeom>
          <a:solidFill>
            <a:srgbClr val="9C283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 1944, Mrs. B. Smith generously gifted Cramahe Township the land on Elgin Street South for a recreation site. This land was given in memory of her father, John Coyle.</a:t>
            </a:r>
          </a:p>
        </p:txBody>
      </p:sp>
    </p:spTree>
    <p:extLst>
      <p:ext uri="{BB962C8B-B14F-4D97-AF65-F5344CB8AC3E}">
        <p14:creationId xmlns:p14="http://schemas.microsoft.com/office/powerpoint/2010/main" val="2316938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642FAF-7481-93BE-B300-6B4F4344447A}"/>
              </a:ext>
            </a:extLst>
          </p:cNvPr>
          <p:cNvSpPr/>
          <p:nvPr/>
        </p:nvSpPr>
        <p:spPr>
          <a:xfrm>
            <a:off x="0" y="1"/>
            <a:ext cx="502920" cy="6858000"/>
          </a:xfrm>
          <a:prstGeom prst="rect">
            <a:avLst/>
          </a:prstGeom>
          <a:solidFill>
            <a:srgbClr val="9C283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91193-C8B0-C7F2-2E67-ED9334B42A06}"/>
              </a:ext>
            </a:extLst>
          </p:cNvPr>
          <p:cNvSpPr txBox="1"/>
          <p:nvPr/>
        </p:nvSpPr>
        <p:spPr>
          <a:xfrm>
            <a:off x="1635853" y="981512"/>
            <a:ext cx="523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What’s Next? Fundraising!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38AE58-6163-7F82-8FE2-07415A2494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06" t="19124"/>
          <a:stretch/>
        </p:blipFill>
        <p:spPr>
          <a:xfrm>
            <a:off x="7387232" y="4377901"/>
            <a:ext cx="4533696" cy="16984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50B840-1FAA-3C84-6E80-82BC9C323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388" y="2023010"/>
            <a:ext cx="2820641" cy="3692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0A2508-A419-56F7-689B-ED7BC2EE7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7233" y="1087491"/>
            <a:ext cx="4533695" cy="2601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58E41D-AE3A-0D61-20FD-DAC2967F35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49" y="2023010"/>
            <a:ext cx="3170713" cy="312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64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8668</TotalTime>
  <Words>1263</Words>
  <Application>Microsoft Office PowerPoint</Application>
  <PresentationFormat>Widescreen</PresentationFormat>
  <Paragraphs>136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Aparajita</vt:lpstr>
      <vt:lpstr>Arial</vt:lpstr>
      <vt:lpstr>Calibri</vt:lpstr>
      <vt:lpstr>Calibri Light</vt:lpstr>
      <vt:lpstr>Open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 Schriver</dc:creator>
  <cp:lastModifiedBy>Chris Curwin</cp:lastModifiedBy>
  <cp:revision>106</cp:revision>
  <dcterms:created xsi:type="dcterms:W3CDTF">2023-04-13T23:21:46Z</dcterms:created>
  <dcterms:modified xsi:type="dcterms:W3CDTF">2026-05-13T23:34:42Z</dcterms:modified>
</cp:coreProperties>
</file>