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07_34532A3B.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67" r:id="rId2"/>
    <p:sldId id="258" r:id="rId3"/>
    <p:sldId id="276" r:id="rId4"/>
    <p:sldId id="265" r:id="rId5"/>
    <p:sldId id="266" r:id="rId6"/>
    <p:sldId id="272" r:id="rId7"/>
    <p:sldId id="273" r:id="rId8"/>
    <p:sldId id="271" r:id="rId9"/>
    <p:sldId id="269" r:id="rId10"/>
    <p:sldId id="264" r:id="rId11"/>
    <p:sldId id="274" r:id="rId12"/>
    <p:sldId id="262" r:id="rId13"/>
    <p:sldId id="261" r:id="rId14"/>
    <p:sldId id="263" r:id="rId15"/>
    <p:sldId id="275" r:id="rId16"/>
    <p:sldId id="260" r:id="rId17"/>
  </p:sldIdLst>
  <p:sldSz cx="32918400" cy="21945600"/>
  <p:notesSz cx="7026275" cy="9312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1FBD43-917D-9060-10B1-969385239350}" name="Jeff Axisa" initials="JA" userId="Jeff Axisa" providerId="None"/>
  <p188:author id="{FABC654D-57A3-1FCD-8466-98D2ADC8FF0F}" name="Piitz, Andrea" initials="AP" userId="S::apiitz@dillon.ca::fb7864fc-ffe2-4f39-819c-6f095465b6b4" providerId="AD"/>
  <p188:author id="{1AD24EC8-B756-ED9C-51A3-D9007EDB235C}" name="Bunke, Kadence" initials="KB" userId="S::kbunke@dillon.ca::5e60b1b5-f073-4e6d-bdc4-66133852a089" providerId="AD"/>
  <p188:author id="{5144E1CC-5F76-8C5E-38D8-A7140898870A}" name="Kadence Bunke" initials="KB" userId="Kadence Bunke" providerId="None"/>
  <p188:author id="{053C97F2-088B-4729-16CC-515D495219D8}" name="Baksh, Rory" initials="RB" userId="S::RBaksh@dillon.ca::af82647c-a270-46b1-a882-f3b849ceb5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3B1"/>
    <a:srgbClr val="508FA7"/>
    <a:srgbClr val="69A4BB"/>
    <a:srgbClr val="2F738C"/>
    <a:srgbClr val="256983"/>
    <a:srgbClr val="F14747"/>
    <a:srgbClr val="104DDB"/>
    <a:srgbClr val="00A799"/>
    <a:srgbClr val="DB800F"/>
    <a:srgbClr val="0CAC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497" autoAdjust="0"/>
  </p:normalViewPr>
  <p:slideViewPr>
    <p:cSldViewPr snapToGrid="0">
      <p:cViewPr varScale="1">
        <p:scale>
          <a:sx n="30" d="100"/>
          <a:sy n="30" d="100"/>
        </p:scale>
        <p:origin x="177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 Axisa" userId="1073.dillonconsulting.egnyte.com_tp_egnyte_plus" providerId="OAuth2" clId="{E6220642-C423-4FA9-9C99-0E53DF38E4C9}"/>
    <pc:docChg chg="undo custSel modSld sldOrd">
      <pc:chgData name="Jeff Axisa" userId="1073.dillonconsulting.egnyte.com_tp_egnyte_plus" providerId="OAuth2" clId="{E6220642-C423-4FA9-9C99-0E53DF38E4C9}" dt="2026-08-12T18:21:36.388" v="929" actId="20577"/>
      <pc:docMkLst>
        <pc:docMk/>
      </pc:docMkLst>
      <pc:sldChg chg="addSp delSp modSp mod ord">
        <pc:chgData name="Jeff Axisa" userId="1073.dillonconsulting.egnyte.com_tp_egnyte_plus" providerId="OAuth2" clId="{E6220642-C423-4FA9-9C99-0E53DF38E4C9}" dt="2026-08-10T15:21:32.617" v="377" actId="14100"/>
        <pc:sldMkLst>
          <pc:docMk/>
          <pc:sldMk cId="2982867606" sldId="258"/>
        </pc:sldMkLst>
        <pc:spChg chg="mod">
          <ac:chgData name="Jeff Axisa" userId="1073.dillonconsulting.egnyte.com_tp_egnyte_plus" providerId="OAuth2" clId="{E6220642-C423-4FA9-9C99-0E53DF38E4C9}" dt="2026-08-10T15:21:24.247" v="375" actId="14100"/>
          <ac:spMkLst>
            <pc:docMk/>
            <pc:sldMk cId="2982867606" sldId="258"/>
            <ac:spMk id="6" creationId="{70F89878-B437-4301-5DFF-2EC0D5029A19}"/>
          </ac:spMkLst>
        </pc:spChg>
        <pc:spChg chg="add mod">
          <ac:chgData name="Jeff Axisa" userId="1073.dillonconsulting.egnyte.com_tp_egnyte_plus" providerId="OAuth2" clId="{E6220642-C423-4FA9-9C99-0E53DF38E4C9}" dt="2026-08-10T15:17:38.521" v="153"/>
          <ac:spMkLst>
            <pc:docMk/>
            <pc:sldMk cId="2982867606" sldId="258"/>
            <ac:spMk id="18" creationId="{DA694C40-DDBF-600F-5B57-9C156AA87F78}"/>
          </ac:spMkLst>
        </pc:spChg>
        <pc:picChg chg="add mod">
          <ac:chgData name="Jeff Axisa" userId="1073.dillonconsulting.egnyte.com_tp_egnyte_plus" providerId="OAuth2" clId="{E6220642-C423-4FA9-9C99-0E53DF38E4C9}" dt="2026-08-10T15:18:10.440" v="294" actId="1037"/>
          <ac:picMkLst>
            <pc:docMk/>
            <pc:sldMk cId="2982867606" sldId="258"/>
            <ac:picMk id="3" creationId="{F710BC66-B8E9-B450-9744-274AD1EAA287}"/>
          </ac:picMkLst>
        </pc:picChg>
        <pc:picChg chg="add mod">
          <ac:chgData name="Jeff Axisa" userId="1073.dillonconsulting.egnyte.com_tp_egnyte_plus" providerId="OAuth2" clId="{E6220642-C423-4FA9-9C99-0E53DF38E4C9}" dt="2026-08-10T15:18:20.725" v="299" actId="1037"/>
          <ac:picMkLst>
            <pc:docMk/>
            <pc:sldMk cId="2982867606" sldId="258"/>
            <ac:picMk id="17" creationId="{152FE130-31AE-49A8-2D92-53E7D54B9E2B}"/>
          </ac:picMkLst>
        </pc:picChg>
        <pc:cxnChg chg="add mod">
          <ac:chgData name="Jeff Axisa" userId="1073.dillonconsulting.egnyte.com_tp_egnyte_plus" providerId="OAuth2" clId="{E6220642-C423-4FA9-9C99-0E53DF38E4C9}" dt="2026-08-10T15:17:38.521" v="153"/>
          <ac:cxnSpMkLst>
            <pc:docMk/>
            <pc:sldMk cId="2982867606" sldId="258"/>
            <ac:cxnSpMk id="20" creationId="{26A32896-F7CA-52D6-94A5-EAD2B25C06EF}"/>
          </ac:cxnSpMkLst>
        </pc:cxnChg>
      </pc:sldChg>
      <pc:sldChg chg="addSp delSp modSp">
        <pc:chgData name="Jeff Axisa" userId="1073.dillonconsulting.egnyte.com_tp_egnyte_plus" providerId="OAuth2" clId="{E6220642-C423-4FA9-9C99-0E53DF38E4C9}" dt="2026-08-10T15:07:51.040" v="14"/>
        <pc:sldMkLst>
          <pc:docMk/>
          <pc:sldMk cId="1035503042" sldId="259"/>
        </pc:sldMkLst>
      </pc:sldChg>
      <pc:sldChg chg="addSp delSp modSp mod">
        <pc:chgData name="Jeff Axisa" userId="1073.dillonconsulting.egnyte.com_tp_egnyte_plus" providerId="OAuth2" clId="{E6220642-C423-4FA9-9C99-0E53DF38E4C9}" dt="2026-08-10T16:21:13.702" v="928" actId="255"/>
        <pc:sldMkLst>
          <pc:docMk/>
          <pc:sldMk cId="1009739841" sldId="260"/>
        </pc:sldMkLst>
        <pc:picChg chg="add mod">
          <ac:chgData name="Jeff Axisa" userId="1073.dillonconsulting.egnyte.com_tp_egnyte_plus" providerId="OAuth2" clId="{E6220642-C423-4FA9-9C99-0E53DF38E4C9}" dt="2026-08-10T15:07:44.449" v="11"/>
          <ac:picMkLst>
            <pc:docMk/>
            <pc:sldMk cId="1009739841" sldId="260"/>
            <ac:picMk id="4" creationId="{9207A479-1D2E-3059-0B01-1DEA8E6AD876}"/>
          </ac:picMkLst>
        </pc:picChg>
      </pc:sldChg>
      <pc:sldChg chg="addSp delSp modSp mod">
        <pc:chgData name="Jeff Axisa" userId="1073.dillonconsulting.egnyte.com_tp_egnyte_plus" providerId="OAuth2" clId="{E6220642-C423-4FA9-9C99-0E53DF38E4C9}" dt="2026-08-10T16:19:37.597" v="918" actId="1035"/>
        <pc:sldMkLst>
          <pc:docMk/>
          <pc:sldMk cId="3389940613" sldId="261"/>
        </pc:sldMkLst>
        <pc:spChg chg="mod">
          <ac:chgData name="Jeff Axisa" userId="1073.dillonconsulting.egnyte.com_tp_egnyte_plus" providerId="OAuth2" clId="{E6220642-C423-4FA9-9C99-0E53DF38E4C9}" dt="2026-08-10T16:14:13.503" v="810" actId="20577"/>
          <ac:spMkLst>
            <pc:docMk/>
            <pc:sldMk cId="3389940613" sldId="261"/>
            <ac:spMk id="9" creationId="{38F498E9-425B-A960-05B8-12B89DE8F0F8}"/>
          </ac:spMkLst>
        </pc:spChg>
        <pc:spChg chg="mod">
          <ac:chgData name="Jeff Axisa" userId="1073.dillonconsulting.egnyte.com_tp_egnyte_plus" providerId="OAuth2" clId="{E6220642-C423-4FA9-9C99-0E53DF38E4C9}" dt="2026-08-10T16:19:37.597" v="918" actId="1035"/>
          <ac:spMkLst>
            <pc:docMk/>
            <pc:sldMk cId="3389940613" sldId="261"/>
            <ac:spMk id="100" creationId="{985D4346-4B60-4EF2-30DC-9C6AD374CE3C}"/>
          </ac:spMkLst>
        </pc:spChg>
        <pc:spChg chg="mod">
          <ac:chgData name="Jeff Axisa" userId="1073.dillonconsulting.egnyte.com_tp_egnyte_plus" providerId="OAuth2" clId="{E6220642-C423-4FA9-9C99-0E53DF38E4C9}" dt="2026-08-10T16:17:16.318" v="879" actId="14100"/>
          <ac:spMkLst>
            <pc:docMk/>
            <pc:sldMk cId="3389940613" sldId="261"/>
            <ac:spMk id="104" creationId="{377B310E-4278-7504-D4B8-09841549C227}"/>
          </ac:spMkLst>
        </pc:spChg>
        <pc:spChg chg="mod">
          <ac:chgData name="Jeff Axisa" userId="1073.dillonconsulting.egnyte.com_tp_egnyte_plus" providerId="OAuth2" clId="{E6220642-C423-4FA9-9C99-0E53DF38E4C9}" dt="2026-08-10T16:16:21.188" v="847" actId="14100"/>
          <ac:spMkLst>
            <pc:docMk/>
            <pc:sldMk cId="3389940613" sldId="261"/>
            <ac:spMk id="109" creationId="{FB9A82B8-7954-C841-4DB1-CFF19E80E731}"/>
          </ac:spMkLst>
        </pc:spChg>
        <pc:spChg chg="mod">
          <ac:chgData name="Jeff Axisa" userId="1073.dillonconsulting.egnyte.com_tp_egnyte_plus" providerId="OAuth2" clId="{E6220642-C423-4FA9-9C99-0E53DF38E4C9}" dt="2026-08-10T16:19:37.597" v="918" actId="1035"/>
          <ac:spMkLst>
            <pc:docMk/>
            <pc:sldMk cId="3389940613" sldId="261"/>
            <ac:spMk id="113" creationId="{346403F8-4C17-5DA9-9029-451B7D9EC54C}"/>
          </ac:spMkLst>
        </pc:spChg>
        <pc:spChg chg="mod">
          <ac:chgData name="Jeff Axisa" userId="1073.dillonconsulting.egnyte.com_tp_egnyte_plus" providerId="OAuth2" clId="{E6220642-C423-4FA9-9C99-0E53DF38E4C9}" dt="2026-08-10T16:19:37.597" v="918" actId="1035"/>
          <ac:spMkLst>
            <pc:docMk/>
            <pc:sldMk cId="3389940613" sldId="261"/>
            <ac:spMk id="115" creationId="{668EC3A8-FEE9-3ED2-3C7D-6B832B78FA2A}"/>
          </ac:spMkLst>
        </pc:spChg>
        <pc:spChg chg="mod">
          <ac:chgData name="Jeff Axisa" userId="1073.dillonconsulting.egnyte.com_tp_egnyte_plus" providerId="OAuth2" clId="{E6220642-C423-4FA9-9C99-0E53DF38E4C9}" dt="2026-08-10T16:18:55.542" v="906" actId="255"/>
          <ac:spMkLst>
            <pc:docMk/>
            <pc:sldMk cId="3389940613" sldId="261"/>
            <ac:spMk id="116" creationId="{C2B26968-5F00-41EF-D288-B2F280090C50}"/>
          </ac:spMkLst>
        </pc:spChg>
        <pc:spChg chg="mod">
          <ac:chgData name="Jeff Axisa" userId="1073.dillonconsulting.egnyte.com_tp_egnyte_plus" providerId="OAuth2" clId="{E6220642-C423-4FA9-9C99-0E53DF38E4C9}" dt="2026-08-10T16:19:22.568" v="911" actId="255"/>
          <ac:spMkLst>
            <pc:docMk/>
            <pc:sldMk cId="3389940613" sldId="261"/>
            <ac:spMk id="117" creationId="{9F894B29-BB25-4F18-6C0B-65D3F4660442}"/>
          </ac:spMkLst>
        </pc:spChg>
        <pc:grpChg chg="mod">
          <ac:chgData name="Jeff Axisa" userId="1073.dillonconsulting.egnyte.com_tp_egnyte_plus" providerId="OAuth2" clId="{E6220642-C423-4FA9-9C99-0E53DF38E4C9}" dt="2026-08-10T16:19:37.597" v="918" actId="1035"/>
          <ac:grpSpMkLst>
            <pc:docMk/>
            <pc:sldMk cId="3389940613" sldId="261"/>
            <ac:grpSpMk id="98" creationId="{25FB4400-6070-0A48-7FC1-AB2BFFB60B47}"/>
          </ac:grpSpMkLst>
        </pc:grpChg>
        <pc:picChg chg="add mod">
          <ac:chgData name="Jeff Axisa" userId="1073.dillonconsulting.egnyte.com_tp_egnyte_plus" providerId="OAuth2" clId="{E6220642-C423-4FA9-9C99-0E53DF38E4C9}" dt="2026-08-10T15:07:46.929" v="12"/>
          <ac:picMkLst>
            <pc:docMk/>
            <pc:sldMk cId="3389940613" sldId="261"/>
            <ac:picMk id="4" creationId="{A099BDAD-2BB8-E1B2-05C5-9FE13CCC1745}"/>
          </ac:picMkLst>
        </pc:picChg>
        <pc:picChg chg="mod">
          <ac:chgData name="Jeff Axisa" userId="1073.dillonconsulting.egnyte.com_tp_egnyte_plus" providerId="OAuth2" clId="{E6220642-C423-4FA9-9C99-0E53DF38E4C9}" dt="2026-08-10T16:19:37.597" v="918" actId="1035"/>
          <ac:picMkLst>
            <pc:docMk/>
            <pc:sldMk cId="3389940613" sldId="261"/>
            <ac:picMk id="103" creationId="{EBE38252-B28D-3002-815B-658F3A3A77B6}"/>
          </ac:picMkLst>
        </pc:picChg>
        <pc:picChg chg="mod">
          <ac:chgData name="Jeff Axisa" userId="1073.dillonconsulting.egnyte.com_tp_egnyte_plus" providerId="OAuth2" clId="{E6220642-C423-4FA9-9C99-0E53DF38E4C9}" dt="2026-08-10T16:16:07.150" v="842" actId="1035"/>
          <ac:picMkLst>
            <pc:docMk/>
            <pc:sldMk cId="3389940613" sldId="261"/>
            <ac:picMk id="107" creationId="{B45242E7-B130-84C7-AE7E-EC0C3BB1B103}"/>
          </ac:picMkLst>
        </pc:picChg>
        <pc:picChg chg="mod">
          <ac:chgData name="Jeff Axisa" userId="1073.dillonconsulting.egnyte.com_tp_egnyte_plus" providerId="OAuth2" clId="{E6220642-C423-4FA9-9C99-0E53DF38E4C9}" dt="2026-08-10T16:16:28.832" v="851" actId="1035"/>
          <ac:picMkLst>
            <pc:docMk/>
            <pc:sldMk cId="3389940613" sldId="261"/>
            <ac:picMk id="111" creationId="{366768BE-D2D1-926D-A5FB-EF9C00CA351A}"/>
          </ac:picMkLst>
        </pc:picChg>
        <pc:cxnChg chg="add mod">
          <ac:chgData name="Jeff Axisa" userId="1073.dillonconsulting.egnyte.com_tp_egnyte_plus" providerId="OAuth2" clId="{E6220642-C423-4FA9-9C99-0E53DF38E4C9}" dt="2026-08-10T15:37:48.734" v="684"/>
          <ac:cxnSpMkLst>
            <pc:docMk/>
            <pc:sldMk cId="3389940613" sldId="261"/>
            <ac:cxnSpMk id="5" creationId="{D3AE58FD-6310-A1C1-EAAF-53932EE780CB}"/>
          </ac:cxnSpMkLst>
        </pc:cxnChg>
      </pc:sldChg>
      <pc:sldChg chg="addSp delSp modSp mod">
        <pc:chgData name="Jeff Axisa" userId="1073.dillonconsulting.egnyte.com_tp_egnyte_plus" providerId="OAuth2" clId="{E6220642-C423-4FA9-9C99-0E53DF38E4C9}" dt="2026-08-10T15:30:27.316" v="683" actId="114"/>
        <pc:sldMkLst>
          <pc:docMk/>
          <pc:sldMk cId="3029340337" sldId="262"/>
        </pc:sldMkLst>
        <pc:spChg chg="mod">
          <ac:chgData name="Jeff Axisa" userId="1073.dillonconsulting.egnyte.com_tp_egnyte_plus" providerId="OAuth2" clId="{E6220642-C423-4FA9-9C99-0E53DF38E4C9}" dt="2026-08-10T15:26:58.435" v="584" actId="20577"/>
          <ac:spMkLst>
            <pc:docMk/>
            <pc:sldMk cId="3029340337" sldId="262"/>
            <ac:spMk id="4" creationId="{031119A4-CFDA-91E9-8547-D949C2682166}"/>
          </ac:spMkLst>
        </pc:spChg>
        <pc:spChg chg="mod">
          <ac:chgData name="Jeff Axisa" userId="1073.dillonconsulting.egnyte.com_tp_egnyte_plus" providerId="OAuth2" clId="{E6220642-C423-4FA9-9C99-0E53DF38E4C9}" dt="2026-08-10T15:24:40.899" v="389" actId="20577"/>
          <ac:spMkLst>
            <pc:docMk/>
            <pc:sldMk cId="3029340337" sldId="262"/>
            <ac:spMk id="6" creationId="{7C8A7859-BB56-F72D-6BD5-496A5352F779}"/>
          </ac:spMkLst>
        </pc:spChg>
        <pc:spChg chg="mod">
          <ac:chgData name="Jeff Axisa" userId="1073.dillonconsulting.egnyte.com_tp_egnyte_plus" providerId="OAuth2" clId="{E6220642-C423-4FA9-9C99-0E53DF38E4C9}" dt="2026-08-10T15:30:27.316" v="683" actId="114"/>
          <ac:spMkLst>
            <pc:docMk/>
            <pc:sldMk cId="3029340337" sldId="262"/>
            <ac:spMk id="9" creationId="{2016022D-F344-CB99-B1D5-0FB2C2F0D890}"/>
          </ac:spMkLst>
        </pc:spChg>
        <pc:picChg chg="add mod">
          <ac:chgData name="Jeff Axisa" userId="1073.dillonconsulting.egnyte.com_tp_egnyte_plus" providerId="OAuth2" clId="{E6220642-C423-4FA9-9C99-0E53DF38E4C9}" dt="2026-08-10T15:07:48.498" v="13"/>
          <ac:picMkLst>
            <pc:docMk/>
            <pc:sldMk cId="3029340337" sldId="262"/>
            <ac:picMk id="7" creationId="{A9F48B03-EE7E-3748-6673-0BB4827A3044}"/>
          </ac:picMkLst>
        </pc:picChg>
      </pc:sldChg>
      <pc:sldChg chg="addSp delSp modSp mod">
        <pc:chgData name="Jeff Axisa" userId="1073.dillonconsulting.egnyte.com_tp_egnyte_plus" providerId="OAuth2" clId="{E6220642-C423-4FA9-9C99-0E53DF38E4C9}" dt="2026-08-12T18:21:36.388" v="929" actId="20577"/>
        <pc:sldMkLst>
          <pc:docMk/>
          <pc:sldMk cId="877865531" sldId="263"/>
        </pc:sldMkLst>
        <pc:spChg chg="mod">
          <ac:chgData name="Jeff Axisa" userId="1073.dillonconsulting.egnyte.com_tp_egnyte_plus" providerId="OAuth2" clId="{E6220642-C423-4FA9-9C99-0E53DF38E4C9}" dt="2026-08-12T18:21:36.388" v="929" actId="20577"/>
          <ac:spMkLst>
            <pc:docMk/>
            <pc:sldMk cId="877865531" sldId="263"/>
            <ac:spMk id="52" creationId="{D32554D1-9B9F-628C-FC94-3ECF9FA0B1BC}"/>
          </ac:spMkLst>
        </pc:spChg>
        <pc:picChg chg="add mod">
          <ac:chgData name="Jeff Axisa" userId="1073.dillonconsulting.egnyte.com_tp_egnyte_plus" providerId="OAuth2" clId="{E6220642-C423-4FA9-9C99-0E53DF38E4C9}" dt="2026-08-10T15:07:13.903" v="6" actId="1076"/>
          <ac:picMkLst>
            <pc:docMk/>
            <pc:sldMk cId="877865531" sldId="263"/>
            <ac:picMk id="4" creationId="{2042AF2A-8079-AA7C-D41D-631C97DA52D4}"/>
          </ac:picMkLst>
        </pc:picChg>
        <pc:cxnChg chg="add mod">
          <ac:chgData name="Jeff Axisa" userId="1073.dillonconsulting.egnyte.com_tp_egnyte_plus" providerId="OAuth2" clId="{E6220642-C423-4FA9-9C99-0E53DF38E4C9}" dt="2026-08-10T15:37:50.844" v="685"/>
          <ac:cxnSpMkLst>
            <pc:docMk/>
            <pc:sldMk cId="877865531" sldId="263"/>
            <ac:cxnSpMk id="6" creationId="{8042B618-8906-B46E-1EC6-8A2BF3ED6C4A}"/>
          </ac:cxnSpMkLst>
        </pc:cxnChg>
      </pc:sldChg>
    </pc:docChg>
  </pc:docChgLst>
  <pc:docChgLst>
    <pc:chgData name="Kadence Bunke" userId="431.dillonconsulting.egnyte.com_tp_egnyte_plus" providerId="OAuth2" clId="{52D5C1D9-6955-49B4-949F-33A04DCC15F9}"/>
    <pc:docChg chg="undo redo custSel addSld delSld modSld sldOrd">
      <pc:chgData name="Kadence Bunke" userId="431.dillonconsulting.egnyte.com_tp_egnyte_plus" providerId="OAuth2" clId="{52D5C1D9-6955-49B4-949F-33A04DCC15F9}" dt="2026-08-21T20:46:52.716" v="7441" actId="20577"/>
      <pc:docMkLst>
        <pc:docMk/>
      </pc:docMkLst>
      <pc:sldChg chg="addSp delSp modSp add del mod">
        <pc:chgData name="Kadence Bunke" userId="431.dillonconsulting.egnyte.com_tp_egnyte_plus" providerId="OAuth2" clId="{52D5C1D9-6955-49B4-949F-33A04DCC15F9}" dt="2026-08-20T18:00:46.841" v="1194" actId="20577"/>
        <pc:sldMkLst>
          <pc:docMk/>
          <pc:sldMk cId="2982867606" sldId="258"/>
        </pc:sldMkLst>
        <pc:spChg chg="mod">
          <ac:chgData name="Kadence Bunke" userId="431.dillonconsulting.egnyte.com_tp_egnyte_plus" providerId="OAuth2" clId="{52D5C1D9-6955-49B4-949F-33A04DCC15F9}" dt="2026-08-20T17:30:21.173" v="100" actId="1076"/>
          <ac:spMkLst>
            <pc:docMk/>
            <pc:sldMk cId="2982867606" sldId="258"/>
            <ac:spMk id="5" creationId="{660337CA-8DA8-64C7-DE0B-292AD14D417B}"/>
          </ac:spMkLst>
        </pc:spChg>
        <pc:spChg chg="mod">
          <ac:chgData name="Kadence Bunke" userId="431.dillonconsulting.egnyte.com_tp_egnyte_plus" providerId="OAuth2" clId="{52D5C1D9-6955-49B4-949F-33A04DCC15F9}" dt="2026-08-20T17:40:53.273" v="250" actId="14100"/>
          <ac:spMkLst>
            <pc:docMk/>
            <pc:sldMk cId="2982867606" sldId="258"/>
            <ac:spMk id="6" creationId="{70F89878-B437-4301-5DFF-2EC0D5029A19}"/>
          </ac:spMkLst>
        </pc:spChg>
        <pc:spChg chg="mod">
          <ac:chgData name="Kadence Bunke" userId="431.dillonconsulting.egnyte.com_tp_egnyte_plus" providerId="OAuth2" clId="{52D5C1D9-6955-49B4-949F-33A04DCC15F9}" dt="2026-08-20T17:43:08.276" v="269" actId="20577"/>
          <ac:spMkLst>
            <pc:docMk/>
            <pc:sldMk cId="2982867606" sldId="258"/>
            <ac:spMk id="18" creationId="{DA694C40-DDBF-600F-5B57-9C156AA87F78}"/>
          </ac:spMkLst>
        </pc:spChg>
        <pc:spChg chg="add mod">
          <ac:chgData name="Kadence Bunke" userId="431.dillonconsulting.egnyte.com_tp_egnyte_plus" providerId="OAuth2" clId="{52D5C1D9-6955-49B4-949F-33A04DCC15F9}" dt="2026-08-20T17:59:21.356" v="1037" actId="1036"/>
          <ac:spMkLst>
            <pc:docMk/>
            <pc:sldMk cId="2982867606" sldId="258"/>
            <ac:spMk id="47" creationId="{E37A1CBF-8B34-6A07-E34C-A301533D62CF}"/>
          </ac:spMkLst>
        </pc:spChg>
        <pc:spChg chg="add mod">
          <ac:chgData name="Kadence Bunke" userId="431.dillonconsulting.egnyte.com_tp_egnyte_plus" providerId="OAuth2" clId="{52D5C1D9-6955-49B4-949F-33A04DCC15F9}" dt="2026-08-20T17:59:21.356" v="1037" actId="1036"/>
          <ac:spMkLst>
            <pc:docMk/>
            <pc:sldMk cId="2982867606" sldId="258"/>
            <ac:spMk id="48" creationId="{0870C748-FABB-E3B6-5A40-E85D147828D8}"/>
          </ac:spMkLst>
        </pc:spChg>
        <pc:spChg chg="add mod">
          <ac:chgData name="Kadence Bunke" userId="431.dillonconsulting.egnyte.com_tp_egnyte_plus" providerId="OAuth2" clId="{52D5C1D9-6955-49B4-949F-33A04DCC15F9}" dt="2026-08-20T17:59:21.356" v="1037" actId="1036"/>
          <ac:spMkLst>
            <pc:docMk/>
            <pc:sldMk cId="2982867606" sldId="258"/>
            <ac:spMk id="49" creationId="{E1B66466-24AD-FC5C-7431-46F46D401E96}"/>
          </ac:spMkLst>
        </pc:spChg>
        <pc:spChg chg="add mod">
          <ac:chgData name="Kadence Bunke" userId="431.dillonconsulting.egnyte.com_tp_egnyte_plus" providerId="OAuth2" clId="{52D5C1D9-6955-49B4-949F-33A04DCC15F9}" dt="2026-08-20T17:59:21.356" v="1037" actId="1036"/>
          <ac:spMkLst>
            <pc:docMk/>
            <pc:sldMk cId="2982867606" sldId="258"/>
            <ac:spMk id="51" creationId="{C560A5D5-E1B0-38FF-59A3-A25F798259C7}"/>
          </ac:spMkLst>
        </pc:spChg>
        <pc:spChg chg="add mod">
          <ac:chgData name="Kadence Bunke" userId="431.dillonconsulting.egnyte.com_tp_egnyte_plus" providerId="OAuth2" clId="{52D5C1D9-6955-49B4-949F-33A04DCC15F9}" dt="2026-08-20T17:59:21.356" v="1037" actId="1036"/>
          <ac:spMkLst>
            <pc:docMk/>
            <pc:sldMk cId="2982867606" sldId="258"/>
            <ac:spMk id="52" creationId="{07A0A230-6B09-04FE-2590-3938BD4FFBAA}"/>
          </ac:spMkLst>
        </pc:spChg>
        <pc:spChg chg="add mod">
          <ac:chgData name="Kadence Bunke" userId="431.dillonconsulting.egnyte.com_tp_egnyte_plus" providerId="OAuth2" clId="{52D5C1D9-6955-49B4-949F-33A04DCC15F9}" dt="2026-08-20T18:00:19.314" v="1181" actId="6549"/>
          <ac:spMkLst>
            <pc:docMk/>
            <pc:sldMk cId="2982867606" sldId="258"/>
            <ac:spMk id="53" creationId="{CB10FBC9-8D36-B241-FC66-565B17C8DA54}"/>
          </ac:spMkLst>
        </pc:spChg>
        <pc:spChg chg="add mod">
          <ac:chgData name="Kadence Bunke" userId="431.dillonconsulting.egnyte.com_tp_egnyte_plus" providerId="OAuth2" clId="{52D5C1D9-6955-49B4-949F-33A04DCC15F9}" dt="2026-08-20T18:00:46.841" v="1194" actId="20577"/>
          <ac:spMkLst>
            <pc:docMk/>
            <pc:sldMk cId="2982867606" sldId="258"/>
            <ac:spMk id="54" creationId="{173821C5-4DDA-9789-125E-76AAD7522B42}"/>
          </ac:spMkLst>
        </pc:spChg>
        <pc:spChg chg="add mod ord">
          <ac:chgData name="Kadence Bunke" userId="431.dillonconsulting.egnyte.com_tp_egnyte_plus" providerId="OAuth2" clId="{52D5C1D9-6955-49B4-949F-33A04DCC15F9}" dt="2026-08-20T17:59:21.356" v="1037" actId="1036"/>
          <ac:spMkLst>
            <pc:docMk/>
            <pc:sldMk cId="2982867606" sldId="258"/>
            <ac:spMk id="59" creationId="{45DDD2B3-442E-97F5-4421-26E6B9063F99}"/>
          </ac:spMkLst>
        </pc:spChg>
        <pc:spChg chg="add mod">
          <ac:chgData name="Kadence Bunke" userId="431.dillonconsulting.egnyte.com_tp_egnyte_plus" providerId="OAuth2" clId="{52D5C1D9-6955-49B4-949F-33A04DCC15F9}" dt="2026-08-20T17:59:12.113" v="998" actId="1076"/>
          <ac:spMkLst>
            <pc:docMk/>
            <pc:sldMk cId="2982867606" sldId="258"/>
            <ac:spMk id="60" creationId="{B51BAA39-ADFE-194E-6BF2-56486EE1E993}"/>
          </ac:spMkLst>
        </pc:spChg>
        <pc:picChg chg="add mod">
          <ac:chgData name="Kadence Bunke" userId="431.dillonconsulting.egnyte.com_tp_egnyte_plus" providerId="OAuth2" clId="{52D5C1D9-6955-49B4-949F-33A04DCC15F9}" dt="2026-08-20T17:59:21.356" v="1037" actId="1036"/>
          <ac:picMkLst>
            <pc:docMk/>
            <pc:sldMk cId="2982867606" sldId="258"/>
            <ac:picMk id="55" creationId="{924CE545-CF1F-C1E7-3804-1A496E23B98E}"/>
          </ac:picMkLst>
        </pc:picChg>
        <pc:picChg chg="add mod">
          <ac:chgData name="Kadence Bunke" userId="431.dillonconsulting.egnyte.com_tp_egnyte_plus" providerId="OAuth2" clId="{52D5C1D9-6955-49B4-949F-33A04DCC15F9}" dt="2026-08-20T17:59:21.356" v="1037" actId="1036"/>
          <ac:picMkLst>
            <pc:docMk/>
            <pc:sldMk cId="2982867606" sldId="258"/>
            <ac:picMk id="56" creationId="{C00903E4-CAF3-E276-FBB7-42D4AD690721}"/>
          </ac:picMkLst>
        </pc:picChg>
      </pc:sldChg>
      <pc:sldChg chg="del">
        <pc:chgData name="Kadence Bunke" userId="431.dillonconsulting.egnyte.com_tp_egnyte_plus" providerId="OAuth2" clId="{52D5C1D9-6955-49B4-949F-33A04DCC15F9}" dt="2026-08-21T18:48:18.318" v="5060" actId="47"/>
        <pc:sldMkLst>
          <pc:docMk/>
          <pc:sldMk cId="1035503042" sldId="259"/>
        </pc:sldMkLst>
      </pc:sldChg>
      <pc:sldChg chg="addSp delSp modSp mod ord modClrScheme chgLayout">
        <pc:chgData name="Kadence Bunke" userId="431.dillonconsulting.egnyte.com_tp_egnyte_plus" providerId="OAuth2" clId="{52D5C1D9-6955-49B4-949F-33A04DCC15F9}" dt="2026-08-21T20:21:04.425" v="5218" actId="20577"/>
        <pc:sldMkLst>
          <pc:docMk/>
          <pc:sldMk cId="1009739841" sldId="260"/>
        </pc:sldMkLst>
        <pc:spChg chg="mod">
          <ac:chgData name="Kadence Bunke" userId="431.dillonconsulting.egnyte.com_tp_egnyte_plus" providerId="OAuth2" clId="{52D5C1D9-6955-49B4-949F-33A04DCC15F9}" dt="2026-08-21T20:20:21.776" v="5137" actId="20577"/>
          <ac:spMkLst>
            <pc:docMk/>
            <pc:sldMk cId="1009739841" sldId="260"/>
            <ac:spMk id="3" creationId="{ABE5798F-A02B-7F82-7689-4A78A8E22139}"/>
          </ac:spMkLst>
        </pc:spChg>
        <pc:spChg chg="add mod ord">
          <ac:chgData name="Kadence Bunke" userId="431.dillonconsulting.egnyte.com_tp_egnyte_plus" providerId="OAuth2" clId="{52D5C1D9-6955-49B4-949F-33A04DCC15F9}" dt="2026-08-21T20:20:51.390" v="5157" actId="207"/>
          <ac:spMkLst>
            <pc:docMk/>
            <pc:sldMk cId="1009739841" sldId="260"/>
            <ac:spMk id="6" creationId="{3B2AC41C-3811-4A81-96B9-51806522F5CA}"/>
          </ac:spMkLst>
        </pc:spChg>
        <pc:spChg chg="add mod ord">
          <ac:chgData name="Kadence Bunke" userId="431.dillonconsulting.egnyte.com_tp_egnyte_plus" providerId="OAuth2" clId="{52D5C1D9-6955-49B4-949F-33A04DCC15F9}" dt="2026-08-21T20:21:04.425" v="5218" actId="20577"/>
          <ac:spMkLst>
            <pc:docMk/>
            <pc:sldMk cId="1009739841" sldId="260"/>
            <ac:spMk id="7" creationId="{DAE9AE8E-793F-15C0-DCED-397AB388A7AA}"/>
          </ac:spMkLst>
        </pc:spChg>
        <pc:spChg chg="mod">
          <ac:chgData name="Kadence Bunke" userId="431.dillonconsulting.egnyte.com_tp_egnyte_plus" providerId="OAuth2" clId="{52D5C1D9-6955-49B4-949F-33A04DCC15F9}" dt="2026-08-20T18:30:22.389" v="1651" actId="20577"/>
          <ac:spMkLst>
            <pc:docMk/>
            <pc:sldMk cId="1009739841" sldId="260"/>
            <ac:spMk id="21" creationId="{1797E6F1-15EB-2B72-7A28-E8C9FC8CCB50}"/>
          </ac:spMkLst>
        </pc:spChg>
      </pc:sldChg>
      <pc:sldChg chg="modSp mod">
        <pc:chgData name="Kadence Bunke" userId="431.dillonconsulting.egnyte.com_tp_egnyte_plus" providerId="OAuth2" clId="{52D5C1D9-6955-49B4-949F-33A04DCC15F9}" dt="2026-08-13T17:26:26.913" v="28" actId="20577"/>
        <pc:sldMkLst>
          <pc:docMk/>
          <pc:sldMk cId="3029340337" sldId="262"/>
        </pc:sldMkLst>
        <pc:spChg chg="mod">
          <ac:chgData name="Kadence Bunke" userId="431.dillonconsulting.egnyte.com_tp_egnyte_plus" providerId="OAuth2" clId="{52D5C1D9-6955-49B4-949F-33A04DCC15F9}" dt="2026-08-13T17:26:26.913" v="28" actId="20577"/>
          <ac:spMkLst>
            <pc:docMk/>
            <pc:sldMk cId="3029340337" sldId="262"/>
            <ac:spMk id="3" creationId="{8838148B-A6C6-E63B-1FCD-BA201BEF59EA}"/>
          </ac:spMkLst>
        </pc:spChg>
      </pc:sldChg>
      <pc:sldChg chg="add">
        <pc:chgData name="Kadence Bunke" userId="431.dillonconsulting.egnyte.com_tp_egnyte_plus" providerId="OAuth2" clId="{52D5C1D9-6955-49B4-949F-33A04DCC15F9}" dt="2026-08-19T19:31:10.470" v="29" actId="2890"/>
        <pc:sldMkLst>
          <pc:docMk/>
          <pc:sldMk cId="1002090997" sldId="264"/>
        </pc:sldMkLst>
      </pc:sldChg>
      <pc:sldChg chg="addSp delSp modSp add mod">
        <pc:chgData name="Kadence Bunke" userId="431.dillonconsulting.egnyte.com_tp_egnyte_plus" providerId="OAuth2" clId="{52D5C1D9-6955-49B4-949F-33A04DCC15F9}" dt="2026-08-21T20:19:52.651" v="5107" actId="167"/>
        <pc:sldMkLst>
          <pc:docMk/>
          <pc:sldMk cId="372961045" sldId="265"/>
        </pc:sldMkLst>
        <pc:spChg chg="mod">
          <ac:chgData name="Kadence Bunke" userId="431.dillonconsulting.egnyte.com_tp_egnyte_plus" providerId="OAuth2" clId="{52D5C1D9-6955-49B4-949F-33A04DCC15F9}" dt="2026-08-20T18:01:11.916" v="1224" actId="14100"/>
          <ac:spMkLst>
            <pc:docMk/>
            <pc:sldMk cId="372961045" sldId="265"/>
            <ac:spMk id="6" creationId="{EC6F112C-F1B4-75E1-1D86-6D048559738E}"/>
          </ac:spMkLst>
        </pc:spChg>
        <pc:spChg chg="mod">
          <ac:chgData name="Kadence Bunke" userId="431.dillonconsulting.egnyte.com_tp_egnyte_plus" providerId="OAuth2" clId="{52D5C1D9-6955-49B4-949F-33A04DCC15F9}" dt="2026-08-20T17:38:22.849" v="126" actId="20577"/>
          <ac:spMkLst>
            <pc:docMk/>
            <pc:sldMk cId="372961045" sldId="265"/>
            <ac:spMk id="18" creationId="{35342385-E3CD-A397-C4CF-C1D22AE1BAFF}"/>
          </ac:spMkLst>
        </pc:spChg>
        <pc:picChg chg="add mod ord">
          <ac:chgData name="Kadence Bunke" userId="431.dillonconsulting.egnyte.com_tp_egnyte_plus" providerId="OAuth2" clId="{52D5C1D9-6955-49B4-949F-33A04DCC15F9}" dt="2026-08-21T20:19:52.651" v="5107" actId="167"/>
          <ac:picMkLst>
            <pc:docMk/>
            <pc:sldMk cId="372961045" sldId="265"/>
            <ac:picMk id="9" creationId="{EFA13B28-6B01-2331-C6E6-EBAB24ABB41A}"/>
          </ac:picMkLst>
        </pc:picChg>
      </pc:sldChg>
      <pc:sldChg chg="addSp delSp modSp add mod">
        <pc:chgData name="Kadence Bunke" userId="431.dillonconsulting.egnyte.com_tp_egnyte_plus" providerId="OAuth2" clId="{52D5C1D9-6955-49B4-949F-33A04DCC15F9}" dt="2026-08-21T20:19:59.641" v="5108" actId="478"/>
        <pc:sldMkLst>
          <pc:docMk/>
          <pc:sldMk cId="3844847568" sldId="266"/>
        </pc:sldMkLst>
        <pc:spChg chg="add mod">
          <ac:chgData name="Kadence Bunke" userId="431.dillonconsulting.egnyte.com_tp_egnyte_plus" providerId="OAuth2" clId="{52D5C1D9-6955-49B4-949F-33A04DCC15F9}" dt="2026-08-20T19:28:26.361" v="3405" actId="1036"/>
          <ac:spMkLst>
            <pc:docMk/>
            <pc:sldMk cId="3844847568" sldId="266"/>
            <ac:spMk id="2" creationId="{A6156ECC-6FBE-3BF6-ED39-57C04209B7D5}"/>
          </ac:spMkLst>
        </pc:spChg>
        <pc:spChg chg="add mod">
          <ac:chgData name="Kadence Bunke" userId="431.dillonconsulting.egnyte.com_tp_egnyte_plus" providerId="OAuth2" clId="{52D5C1D9-6955-49B4-949F-33A04DCC15F9}" dt="2026-08-20T19:35:52.714" v="3406" actId="1076"/>
          <ac:spMkLst>
            <pc:docMk/>
            <pc:sldMk cId="3844847568" sldId="266"/>
            <ac:spMk id="4" creationId="{A621F5B8-4E47-60C0-FB26-0DE4D25E54AE}"/>
          </ac:spMkLst>
        </pc:spChg>
        <pc:spChg chg="mod">
          <ac:chgData name="Kadence Bunke" userId="431.dillonconsulting.egnyte.com_tp_egnyte_plus" providerId="OAuth2" clId="{52D5C1D9-6955-49B4-949F-33A04DCC15F9}" dt="2026-08-20T17:30:05.657" v="97" actId="1076"/>
          <ac:spMkLst>
            <pc:docMk/>
            <pc:sldMk cId="3844847568" sldId="266"/>
            <ac:spMk id="5" creationId="{7ACBEE3E-46DF-071B-8C21-AD06AA4B2AE2}"/>
          </ac:spMkLst>
        </pc:spChg>
        <pc:spChg chg="mod">
          <ac:chgData name="Kadence Bunke" userId="431.dillonconsulting.egnyte.com_tp_egnyte_plus" providerId="OAuth2" clId="{52D5C1D9-6955-49B4-949F-33A04DCC15F9}" dt="2026-08-20T17:30:11.321" v="98" actId="1076"/>
          <ac:spMkLst>
            <pc:docMk/>
            <pc:sldMk cId="3844847568" sldId="266"/>
            <ac:spMk id="6" creationId="{2E2166AA-A8D3-EDD0-6149-11FF5BB9431C}"/>
          </ac:spMkLst>
        </pc:spChg>
        <pc:spChg chg="mod">
          <ac:chgData name="Kadence Bunke" userId="431.dillonconsulting.egnyte.com_tp_egnyte_plus" providerId="OAuth2" clId="{52D5C1D9-6955-49B4-949F-33A04DCC15F9}" dt="2026-08-20T18:08:42.034" v="1266" actId="20577"/>
          <ac:spMkLst>
            <pc:docMk/>
            <pc:sldMk cId="3844847568" sldId="266"/>
            <ac:spMk id="18" creationId="{7FC9CBAC-AC2B-327A-2800-45E4496F10F7}"/>
          </ac:spMkLst>
        </pc:spChg>
        <pc:spChg chg="mod">
          <ac:chgData name="Kadence Bunke" userId="431.dillonconsulting.egnyte.com_tp_egnyte_plus" providerId="OAuth2" clId="{52D5C1D9-6955-49B4-949F-33A04DCC15F9}" dt="2026-08-20T19:06:46.893" v="1937"/>
          <ac:spMkLst>
            <pc:docMk/>
            <pc:sldMk cId="3844847568" sldId="266"/>
            <ac:spMk id="26" creationId="{B65CE72C-E105-72C5-F5E6-42E9467710B4}"/>
          </ac:spMkLst>
        </pc:spChg>
        <pc:spChg chg="mod topLvl">
          <ac:chgData name="Kadence Bunke" userId="431.dillonconsulting.egnyte.com_tp_egnyte_plus" providerId="OAuth2" clId="{52D5C1D9-6955-49B4-949F-33A04DCC15F9}" dt="2026-08-20T19:28:26.361" v="3405" actId="1036"/>
          <ac:spMkLst>
            <pc:docMk/>
            <pc:sldMk cId="3844847568" sldId="266"/>
            <ac:spMk id="31" creationId="{EA64171D-1C2D-486E-9DA0-4658A7F29565}"/>
          </ac:spMkLst>
        </pc:spChg>
        <pc:spChg chg="add mod">
          <ac:chgData name="Kadence Bunke" userId="431.dillonconsulting.egnyte.com_tp_egnyte_plus" providerId="OAuth2" clId="{52D5C1D9-6955-49B4-949F-33A04DCC15F9}" dt="2026-08-20T19:28:11.305" v="3392" actId="120"/>
          <ac:spMkLst>
            <pc:docMk/>
            <pc:sldMk cId="3844847568" sldId="266"/>
            <ac:spMk id="41" creationId="{15CDD1DF-379D-D6C6-6C90-CF620AE3D11B}"/>
          </ac:spMkLst>
        </pc:spChg>
        <pc:grpChg chg="mod">
          <ac:chgData name="Kadence Bunke" userId="431.dillonconsulting.egnyte.com_tp_egnyte_plus" providerId="OAuth2" clId="{52D5C1D9-6955-49B4-949F-33A04DCC15F9}" dt="2026-08-20T19:21:58.177" v="2599" actId="1076"/>
          <ac:grpSpMkLst>
            <pc:docMk/>
            <pc:sldMk cId="3844847568" sldId="266"/>
            <ac:grpSpMk id="25" creationId="{44D607AA-444F-380D-53D5-858CF4D3B7E9}"/>
          </ac:grpSpMkLst>
        </pc:grpChg>
        <pc:picChg chg="mod">
          <ac:chgData name="Kadence Bunke" userId="431.dillonconsulting.egnyte.com_tp_egnyte_plus" providerId="OAuth2" clId="{52D5C1D9-6955-49B4-949F-33A04DCC15F9}" dt="2026-08-20T19:06:46.893" v="1937"/>
          <ac:picMkLst>
            <pc:docMk/>
            <pc:sldMk cId="3844847568" sldId="266"/>
            <ac:picMk id="27" creationId="{246A1195-59EF-2022-9F27-6D5BCE6CC6E1}"/>
          </ac:picMkLst>
        </pc:picChg>
        <pc:picChg chg="mod">
          <ac:chgData name="Kadence Bunke" userId="431.dillonconsulting.egnyte.com_tp_egnyte_plus" providerId="OAuth2" clId="{52D5C1D9-6955-49B4-949F-33A04DCC15F9}" dt="2026-08-20T19:06:46.893" v="1937"/>
          <ac:picMkLst>
            <pc:docMk/>
            <pc:sldMk cId="3844847568" sldId="266"/>
            <ac:picMk id="29" creationId="{B4C31EC2-0198-1B5A-9D57-118963621BFA}"/>
          </ac:picMkLst>
        </pc:picChg>
        <pc:picChg chg="add mod">
          <ac:chgData name="Kadence Bunke" userId="431.dillonconsulting.egnyte.com_tp_egnyte_plus" providerId="OAuth2" clId="{52D5C1D9-6955-49B4-949F-33A04DCC15F9}" dt="2026-08-20T20:19:22.774" v="5058" actId="1076"/>
          <ac:picMkLst>
            <pc:docMk/>
            <pc:sldMk cId="3844847568" sldId="266"/>
            <ac:picMk id="40" creationId="{9742FA49-7837-47DF-83EA-C110FB675C9A}"/>
          </ac:picMkLst>
        </pc:picChg>
      </pc:sldChg>
      <pc:sldChg chg="addSp delSp modSp add mod">
        <pc:chgData name="Kadence Bunke" userId="431.dillonconsulting.egnyte.com_tp_egnyte_plus" providerId="OAuth2" clId="{52D5C1D9-6955-49B4-949F-33A04DCC15F9}" dt="2026-08-21T20:14:07.366" v="5095" actId="478"/>
        <pc:sldMkLst>
          <pc:docMk/>
          <pc:sldMk cId="377646997" sldId="267"/>
        </pc:sldMkLst>
        <pc:spChg chg="mod">
          <ac:chgData name="Kadence Bunke" userId="431.dillonconsulting.egnyte.com_tp_egnyte_plus" providerId="OAuth2" clId="{52D5C1D9-6955-49B4-949F-33A04DCC15F9}" dt="2026-08-21T20:13:44.060" v="5092" actId="404"/>
          <ac:spMkLst>
            <pc:docMk/>
            <pc:sldMk cId="377646997" sldId="267"/>
            <ac:spMk id="7" creationId="{00000000-0000-0000-0000-000000000000}"/>
          </ac:spMkLst>
        </pc:spChg>
        <pc:spChg chg="mod">
          <ac:chgData name="Kadence Bunke" userId="431.dillonconsulting.egnyte.com_tp_egnyte_plus" providerId="OAuth2" clId="{52D5C1D9-6955-49B4-949F-33A04DCC15F9}" dt="2026-08-20T17:40:11.231" v="188" actId="20577"/>
          <ac:spMkLst>
            <pc:docMk/>
            <pc:sldMk cId="377646997" sldId="267"/>
            <ac:spMk id="9" creationId="{00000000-0000-0000-0000-000000000000}"/>
          </ac:spMkLst>
        </pc:spChg>
        <pc:spChg chg="mod">
          <ac:chgData name="Kadence Bunke" userId="431.dillonconsulting.egnyte.com_tp_egnyte_plus" providerId="OAuth2" clId="{52D5C1D9-6955-49B4-949F-33A04DCC15F9}" dt="2026-08-21T20:12:48.780" v="5082" actId="1076"/>
          <ac:spMkLst>
            <pc:docMk/>
            <pc:sldMk cId="377646997" sldId="267"/>
            <ac:spMk id="11" creationId="{00000000-0000-0000-0000-000000000000}"/>
          </ac:spMkLst>
        </pc:spChg>
        <pc:spChg chg="add mod">
          <ac:chgData name="Kadence Bunke" userId="431.dillonconsulting.egnyte.com_tp_egnyte_plus" providerId="OAuth2" clId="{52D5C1D9-6955-49B4-949F-33A04DCC15F9}" dt="2026-08-21T20:13:57.581" v="5094" actId="207"/>
          <ac:spMkLst>
            <pc:docMk/>
            <pc:sldMk cId="377646997" sldId="267"/>
            <ac:spMk id="13" creationId="{FF4011D2-0832-CEF4-083F-26D88E73E022}"/>
          </ac:spMkLst>
        </pc:spChg>
        <pc:picChg chg="add mod">
          <ac:chgData name="Kadence Bunke" userId="431.dillonconsulting.egnyte.com_tp_egnyte_plus" providerId="OAuth2" clId="{52D5C1D9-6955-49B4-949F-33A04DCC15F9}" dt="2026-08-20T17:40:03.193" v="158" actId="1076"/>
          <ac:picMkLst>
            <pc:docMk/>
            <pc:sldMk cId="377646997" sldId="267"/>
            <ac:picMk id="4" creationId="{6CF65213-B149-7CA1-C94B-4E0134A3D448}"/>
          </ac:picMkLst>
        </pc:picChg>
      </pc:sldChg>
      <pc:sldChg chg="new del ord">
        <pc:chgData name="Kadence Bunke" userId="431.dillonconsulting.egnyte.com_tp_egnyte_plus" providerId="OAuth2" clId="{52D5C1D9-6955-49B4-949F-33A04DCC15F9}" dt="2026-08-20T17:32:34.472" v="105" actId="47"/>
        <pc:sldMkLst>
          <pc:docMk/>
          <pc:sldMk cId="2609711387" sldId="267"/>
        </pc:sldMkLst>
      </pc:sldChg>
      <pc:sldChg chg="addSp delSp modSp add del mod modClrScheme chgLayout">
        <pc:chgData name="Kadence Bunke" userId="431.dillonconsulting.egnyte.com_tp_egnyte_plus" providerId="OAuth2" clId="{52D5C1D9-6955-49B4-949F-33A04DCC15F9}" dt="2026-08-20T18:26:49.699" v="1530" actId="47"/>
        <pc:sldMkLst>
          <pc:docMk/>
          <pc:sldMk cId="1028272980" sldId="268"/>
        </pc:sldMkLst>
      </pc:sldChg>
      <pc:sldChg chg="addSp delSp modSp add mod ord">
        <pc:chgData name="Kadence Bunke" userId="431.dillonconsulting.egnyte.com_tp_egnyte_plus" providerId="OAuth2" clId="{52D5C1D9-6955-49B4-949F-33A04DCC15F9}" dt="2026-08-20T18:28:31.110" v="1568" actId="1037"/>
        <pc:sldMkLst>
          <pc:docMk/>
          <pc:sldMk cId="1117857656" sldId="269"/>
        </pc:sldMkLst>
        <pc:spChg chg="mod">
          <ac:chgData name="Kadence Bunke" userId="431.dillonconsulting.egnyte.com_tp_egnyte_plus" providerId="OAuth2" clId="{52D5C1D9-6955-49B4-949F-33A04DCC15F9}" dt="2026-08-20T18:28:28.952" v="1567" actId="1036"/>
          <ac:spMkLst>
            <pc:docMk/>
            <pc:sldMk cId="1117857656" sldId="269"/>
            <ac:spMk id="7" creationId="{42C703EF-0D06-7B03-7D67-AEE92852ECB3}"/>
          </ac:spMkLst>
        </pc:spChg>
        <pc:spChg chg="add del mod">
          <ac:chgData name="Kadence Bunke" userId="431.dillonconsulting.egnyte.com_tp_egnyte_plus" providerId="OAuth2" clId="{52D5C1D9-6955-49B4-949F-33A04DCC15F9}" dt="2026-08-20T18:28:31.110" v="1568" actId="1037"/>
          <ac:spMkLst>
            <pc:docMk/>
            <pc:sldMk cId="1117857656" sldId="269"/>
            <ac:spMk id="11" creationId="{E313BD07-BCD4-20AC-DA2A-98C92D8C147A}"/>
          </ac:spMkLst>
        </pc:spChg>
      </pc:sldChg>
      <pc:sldChg chg="add del">
        <pc:chgData name="Kadence Bunke" userId="431.dillonconsulting.egnyte.com_tp_egnyte_plus" providerId="OAuth2" clId="{52D5C1D9-6955-49B4-949F-33A04DCC15F9}" dt="2026-08-20T19:36:01.713" v="3408" actId="47"/>
        <pc:sldMkLst>
          <pc:docMk/>
          <pc:sldMk cId="60085361" sldId="270"/>
        </pc:sldMkLst>
      </pc:sldChg>
      <pc:sldChg chg="delSp modSp add mod ord">
        <pc:chgData name="Kadence Bunke" userId="431.dillonconsulting.egnyte.com_tp_egnyte_plus" providerId="OAuth2" clId="{52D5C1D9-6955-49B4-949F-33A04DCC15F9}" dt="2026-08-20T18:39:50.687" v="1936" actId="20577"/>
        <pc:sldMkLst>
          <pc:docMk/>
          <pc:sldMk cId="1460228315" sldId="271"/>
        </pc:sldMkLst>
        <pc:spChg chg="mod">
          <ac:chgData name="Kadence Bunke" userId="431.dillonconsulting.egnyte.com_tp_egnyte_plus" providerId="OAuth2" clId="{52D5C1D9-6955-49B4-949F-33A04DCC15F9}" dt="2026-08-20T18:31:06.278" v="1692" actId="20577"/>
          <ac:spMkLst>
            <pc:docMk/>
            <pc:sldMk cId="1460228315" sldId="271"/>
            <ac:spMk id="21" creationId="{DE718A22-2539-8950-0ED4-EB748B80475F}"/>
          </ac:spMkLst>
        </pc:spChg>
        <pc:spChg chg="mod">
          <ac:chgData name="Kadence Bunke" userId="431.dillonconsulting.egnyte.com_tp_egnyte_plus" providerId="OAuth2" clId="{52D5C1D9-6955-49B4-949F-33A04DCC15F9}" dt="2026-08-20T18:35:58.821" v="1727" actId="20577"/>
          <ac:spMkLst>
            <pc:docMk/>
            <pc:sldMk cId="1460228315" sldId="271"/>
            <ac:spMk id="23" creationId="{C8ACBCD4-3C97-5235-C4EB-4E13E3B493AF}"/>
          </ac:spMkLst>
        </pc:spChg>
        <pc:spChg chg="mod">
          <ac:chgData name="Kadence Bunke" userId="431.dillonconsulting.egnyte.com_tp_egnyte_plus" providerId="OAuth2" clId="{52D5C1D9-6955-49B4-949F-33A04DCC15F9}" dt="2026-08-20T18:39:50.687" v="1936" actId="20577"/>
          <ac:spMkLst>
            <pc:docMk/>
            <pc:sldMk cId="1460228315" sldId="271"/>
            <ac:spMk id="28" creationId="{D3FC6684-694D-4B98-5766-7D24AB213A93}"/>
          </ac:spMkLst>
        </pc:spChg>
      </pc:sldChg>
      <pc:sldChg chg="addSp delSp modSp add mod">
        <pc:chgData name="Kadence Bunke" userId="431.dillonconsulting.egnyte.com_tp_egnyte_plus" providerId="OAuth2" clId="{52D5C1D9-6955-49B4-949F-33A04DCC15F9}" dt="2026-08-21T19:50:16.534" v="5072" actId="20577"/>
        <pc:sldMkLst>
          <pc:docMk/>
          <pc:sldMk cId="1017152304" sldId="272"/>
        </pc:sldMkLst>
        <pc:spChg chg="mod">
          <ac:chgData name="Kadence Bunke" userId="431.dillonconsulting.egnyte.com_tp_egnyte_plus" providerId="OAuth2" clId="{52D5C1D9-6955-49B4-949F-33A04DCC15F9}" dt="2026-08-20T19:40:25.754" v="3790" actId="1076"/>
          <ac:spMkLst>
            <pc:docMk/>
            <pc:sldMk cId="1017152304" sldId="272"/>
            <ac:spMk id="2" creationId="{BBCF2A99-FDBE-D8F6-4515-BC779795169D}"/>
          </ac:spMkLst>
        </pc:spChg>
        <pc:spChg chg="mod">
          <ac:chgData name="Kadence Bunke" userId="431.dillonconsulting.egnyte.com_tp_egnyte_plus" providerId="OAuth2" clId="{52D5C1D9-6955-49B4-949F-33A04DCC15F9}" dt="2026-08-20T20:06:08.432" v="4603" actId="113"/>
          <ac:spMkLst>
            <pc:docMk/>
            <pc:sldMk cId="1017152304" sldId="272"/>
            <ac:spMk id="4" creationId="{BAA9472B-B21C-36F6-E41A-DEF9AF27F3BF}"/>
          </ac:spMkLst>
        </pc:spChg>
        <pc:spChg chg="mod">
          <ac:chgData name="Kadence Bunke" userId="431.dillonconsulting.egnyte.com_tp_egnyte_plus" providerId="OAuth2" clId="{52D5C1D9-6955-49B4-949F-33A04DCC15F9}" dt="2026-08-21T19:50:16.534" v="5072" actId="20577"/>
          <ac:spMkLst>
            <pc:docMk/>
            <pc:sldMk cId="1017152304" sldId="272"/>
            <ac:spMk id="6" creationId="{B2F5D6B7-834F-E4E8-0387-13484023853C}"/>
          </ac:spMkLst>
        </pc:spChg>
        <pc:spChg chg="add mod">
          <ac:chgData name="Kadence Bunke" userId="431.dillonconsulting.egnyte.com_tp_egnyte_plus" providerId="OAuth2" clId="{52D5C1D9-6955-49B4-949F-33A04DCC15F9}" dt="2026-08-20T20:14:51.859" v="5023" actId="14100"/>
          <ac:spMkLst>
            <pc:docMk/>
            <pc:sldMk cId="1017152304" sldId="272"/>
            <ac:spMk id="9" creationId="{8C569367-F037-00CF-A35B-748BCB0C0DAD}"/>
          </ac:spMkLst>
        </pc:spChg>
        <pc:spChg chg="add mod">
          <ac:chgData name="Kadence Bunke" userId="431.dillonconsulting.egnyte.com_tp_egnyte_plus" providerId="OAuth2" clId="{52D5C1D9-6955-49B4-949F-33A04DCC15F9}" dt="2026-08-20T20:06:17.472" v="4623" actId="1035"/>
          <ac:spMkLst>
            <pc:docMk/>
            <pc:sldMk cId="1017152304" sldId="272"/>
            <ac:spMk id="10" creationId="{655B29B5-C20B-0BAB-EF7C-F370AC504007}"/>
          </ac:spMkLst>
        </pc:spChg>
        <pc:spChg chg="add mod">
          <ac:chgData name="Kadence Bunke" userId="431.dillonconsulting.egnyte.com_tp_egnyte_plus" providerId="OAuth2" clId="{52D5C1D9-6955-49B4-949F-33A04DCC15F9}" dt="2026-08-20T20:03:34.462" v="3919"/>
          <ac:spMkLst>
            <pc:docMk/>
            <pc:sldMk cId="1017152304" sldId="272"/>
            <ac:spMk id="15" creationId="{921EBF3D-B2FE-07CB-9420-74CF7950377A}"/>
          </ac:spMkLst>
        </pc:spChg>
        <pc:spChg chg="mod topLvl">
          <ac:chgData name="Kadence Bunke" userId="431.dillonconsulting.egnyte.com_tp_egnyte_plus" providerId="OAuth2" clId="{52D5C1D9-6955-49B4-949F-33A04DCC15F9}" dt="2026-08-20T19:48:47.834" v="3871" actId="1036"/>
          <ac:spMkLst>
            <pc:docMk/>
            <pc:sldMk cId="1017152304" sldId="272"/>
            <ac:spMk id="26" creationId="{47DBA2BE-3542-3705-B270-F0E81254DD10}"/>
          </ac:spMkLst>
        </pc:spChg>
        <pc:spChg chg="mod">
          <ac:chgData name="Kadence Bunke" userId="431.dillonconsulting.egnyte.com_tp_egnyte_plus" providerId="OAuth2" clId="{52D5C1D9-6955-49B4-949F-33A04DCC15F9}" dt="2026-08-20T19:40:36.198" v="3806" actId="1035"/>
          <ac:spMkLst>
            <pc:docMk/>
            <pc:sldMk cId="1017152304" sldId="272"/>
            <ac:spMk id="31" creationId="{91503FEC-8BE7-65FB-B4BA-2DA386964819}"/>
          </ac:spMkLst>
        </pc:spChg>
        <pc:picChg chg="add mod">
          <ac:chgData name="Kadence Bunke" userId="431.dillonconsulting.egnyte.com_tp_egnyte_plus" providerId="OAuth2" clId="{52D5C1D9-6955-49B4-949F-33A04DCC15F9}" dt="2026-08-20T19:40:36.198" v="3806" actId="1035"/>
          <ac:picMkLst>
            <pc:docMk/>
            <pc:sldMk cId="1017152304" sldId="272"/>
            <ac:picMk id="8" creationId="{79FBD7A5-F60F-98FF-EA96-39541DA7134D}"/>
          </ac:picMkLst>
        </pc:picChg>
        <pc:picChg chg="add mod">
          <ac:chgData name="Kadence Bunke" userId="431.dillonconsulting.egnyte.com_tp_egnyte_plus" providerId="OAuth2" clId="{52D5C1D9-6955-49B4-949F-33A04DCC15F9}" dt="2026-08-20T20:06:17.472" v="4623" actId="1035"/>
          <ac:picMkLst>
            <pc:docMk/>
            <pc:sldMk cId="1017152304" sldId="272"/>
            <ac:picMk id="12" creationId="{94217740-F497-78D4-E42F-42E3D7E38EA9}"/>
          </ac:picMkLst>
        </pc:picChg>
        <pc:picChg chg="add mod">
          <ac:chgData name="Kadence Bunke" userId="431.dillonconsulting.egnyte.com_tp_egnyte_plus" providerId="OAuth2" clId="{52D5C1D9-6955-49B4-949F-33A04DCC15F9}" dt="2026-08-20T19:48:50.313" v="3879" actId="1036"/>
          <ac:picMkLst>
            <pc:docMk/>
            <pc:sldMk cId="1017152304" sldId="272"/>
            <ac:picMk id="14" creationId="{E98F8C7C-336A-3E3A-B6BC-6C5464284606}"/>
          </ac:picMkLst>
        </pc:picChg>
      </pc:sldChg>
      <pc:sldChg chg="addSp delSp modSp add mod modNotesTx">
        <pc:chgData name="Kadence Bunke" userId="431.dillonconsulting.egnyte.com_tp_egnyte_plus" providerId="OAuth2" clId="{52D5C1D9-6955-49B4-949F-33A04DCC15F9}" dt="2026-08-21T20:46:52.716" v="7441" actId="20577"/>
        <pc:sldMkLst>
          <pc:docMk/>
          <pc:sldMk cId="3464458513" sldId="273"/>
        </pc:sldMkLst>
        <pc:spChg chg="mod">
          <ac:chgData name="Kadence Bunke" userId="431.dillonconsulting.egnyte.com_tp_egnyte_plus" providerId="OAuth2" clId="{52D5C1D9-6955-49B4-949F-33A04DCC15F9}" dt="2026-08-20T20:15:18.253" v="5043" actId="14100"/>
          <ac:spMkLst>
            <pc:docMk/>
            <pc:sldMk cId="3464458513" sldId="273"/>
            <ac:spMk id="6" creationId="{4AB765DA-10CF-A6BE-02C5-B068305CD126}"/>
          </ac:spMkLst>
        </pc:spChg>
        <pc:picChg chg="add mod">
          <ac:chgData name="Kadence Bunke" userId="431.dillonconsulting.egnyte.com_tp_egnyte_plus" providerId="OAuth2" clId="{52D5C1D9-6955-49B4-949F-33A04DCC15F9}" dt="2026-08-20T20:17:41.521" v="5057" actId="1076"/>
          <ac:picMkLst>
            <pc:docMk/>
            <pc:sldMk cId="3464458513" sldId="273"/>
            <ac:picMk id="11" creationId="{8FF7E9B4-D66D-A1C4-42D2-20F3869A3A14}"/>
          </ac:picMkLst>
        </pc:picChg>
      </pc:sldChg>
      <pc:sldChg chg="add">
        <pc:chgData name="Kadence Bunke" userId="431.dillonconsulting.egnyte.com_tp_egnyte_plus" providerId="OAuth2" clId="{52D5C1D9-6955-49B4-949F-33A04DCC15F9}" dt="2026-08-21T18:48:11.194" v="5059"/>
        <pc:sldMkLst>
          <pc:docMk/>
          <pc:sldMk cId="2813669966" sldId="274"/>
        </pc:sldMkLst>
      </pc:sldChg>
      <pc:sldChg chg="delSp add mod ord">
        <pc:chgData name="Kadence Bunke" userId="431.dillonconsulting.egnyte.com_tp_egnyte_plus" providerId="OAuth2" clId="{52D5C1D9-6955-49B4-949F-33A04DCC15F9}" dt="2026-08-21T20:20:12.815" v="5112"/>
        <pc:sldMkLst>
          <pc:docMk/>
          <pc:sldMk cId="1173683241" sldId="275"/>
        </pc:sldMkLst>
      </pc:sldChg>
      <pc:sldChg chg="add del">
        <pc:chgData name="Kadence Bunke" userId="431.dillonconsulting.egnyte.com_tp_egnyte_plus" providerId="OAuth2" clId="{52D5C1D9-6955-49B4-949F-33A04DCC15F9}" dt="2026-08-20T17:47:32.986" v="313" actId="47"/>
        <pc:sldMkLst>
          <pc:docMk/>
          <pc:sldMk cId="1692091951" sldId="336"/>
        </pc:sldMkLst>
      </pc:sldChg>
    </pc:docChg>
  </pc:docChgLst>
  <pc:docChgLst>
    <pc:chgData name="Andrea Piitz" userId="429.dillonconsulting.egnyte.com_tp_egnyte_plus" providerId="OAuth2" clId="{BC627626-CEEC-4F26-A5C7-2CF304D79103}"/>
    <pc:docChg chg="custSel modSld">
      <pc:chgData name="Andrea Piitz" userId="429.dillonconsulting.egnyte.com_tp_egnyte_plus" providerId="OAuth2" clId="{BC627626-CEEC-4F26-A5C7-2CF304D79103}" dt="2026-08-24T13:17:01.108" v="5097" actId="20577"/>
      <pc:docMkLst>
        <pc:docMk/>
      </pc:docMkLst>
      <pc:sldChg chg="modNotesTx">
        <pc:chgData name="Andrea Piitz" userId="429.dillonconsulting.egnyte.com_tp_egnyte_plus" providerId="OAuth2" clId="{BC627626-CEEC-4F26-A5C7-2CF304D79103}" dt="2026-08-24T13:07:26.966" v="2967" actId="20577"/>
        <pc:sldMkLst>
          <pc:docMk/>
          <pc:sldMk cId="3029340337" sldId="262"/>
        </pc:sldMkLst>
      </pc:sldChg>
      <pc:sldChg chg="modSp mod modNotesTx">
        <pc:chgData name="Andrea Piitz" userId="429.dillonconsulting.egnyte.com_tp_egnyte_plus" providerId="OAuth2" clId="{BC627626-CEEC-4F26-A5C7-2CF304D79103}" dt="2026-08-24T13:17:01.108" v="5097" actId="20577"/>
        <pc:sldMkLst>
          <pc:docMk/>
          <pc:sldMk cId="877865531" sldId="263"/>
        </pc:sldMkLst>
        <pc:spChg chg="mod">
          <ac:chgData name="Andrea Piitz" userId="429.dillonconsulting.egnyte.com_tp_egnyte_plus" providerId="OAuth2" clId="{BC627626-CEEC-4F26-A5C7-2CF304D79103}" dt="2026-08-24T13:11:21.693" v="3892" actId="1076"/>
          <ac:spMkLst>
            <pc:docMk/>
            <pc:sldMk cId="877865531" sldId="263"/>
            <ac:spMk id="5" creationId="{9B6D3AD1-4F54-F210-57D6-9A1CD2E0D968}"/>
          </ac:spMkLst>
        </pc:spChg>
        <pc:picChg chg="mod modCrop">
          <ac:chgData name="Andrea Piitz" userId="429.dillonconsulting.egnyte.com_tp_egnyte_plus" providerId="OAuth2" clId="{BC627626-CEEC-4F26-A5C7-2CF304D79103}" dt="2026-08-12T18:25:19.749" v="3" actId="14100"/>
          <ac:picMkLst>
            <pc:docMk/>
            <pc:sldMk cId="877865531" sldId="263"/>
            <ac:picMk id="77" creationId="{4BD9F0E6-1ACF-A615-C728-C93BCAE62FF3}"/>
          </ac:picMkLst>
        </pc:picChg>
      </pc:sldChg>
      <pc:sldChg chg="modSp mod modNotesTx">
        <pc:chgData name="Andrea Piitz" userId="429.dillonconsulting.egnyte.com_tp_egnyte_plus" providerId="OAuth2" clId="{BC627626-CEEC-4F26-A5C7-2CF304D79103}" dt="2026-08-24T13:01:21.909" v="1578" actId="20577"/>
        <pc:sldMkLst>
          <pc:docMk/>
          <pc:sldMk cId="2813669966" sldId="274"/>
        </pc:sldMkLst>
        <pc:spChg chg="mod">
          <ac:chgData name="Andrea Piitz" userId="429.dillonconsulting.egnyte.com_tp_egnyte_plus" providerId="OAuth2" clId="{BC627626-CEEC-4F26-A5C7-2CF304D79103}" dt="2026-08-24T12:58:21.474" v="1078" actId="1076"/>
          <ac:spMkLst>
            <pc:docMk/>
            <pc:sldMk cId="2813669966" sldId="274"/>
            <ac:spMk id="9" creationId="{4E71BA0C-8CA3-3FB7-C5E0-BA8D86C5A2EC}"/>
          </ac:spMkLst>
        </pc:spChg>
      </pc:sldChg>
    </pc:docChg>
  </pc:docChgLst>
</pc:chgInfo>
</file>

<file path=ppt/comments/modernComment_107_34532A3B.xml><?xml version="1.0" encoding="utf-8"?>
<p188:cmLst xmlns:a="http://schemas.openxmlformats.org/drawingml/2006/main" xmlns:r="http://schemas.openxmlformats.org/officeDocument/2006/relationships" xmlns:p188="http://schemas.microsoft.com/office/powerpoint/2018/8/main">
  <p188:cm id="{8D9E2174-5440-499F-958D-7E5F24F99A0E}" authorId="{FABC654D-57A3-1FCD-8466-98D2ADC8FF0F}" created="2026-08-07T20:25:30.340">
    <ac:deMkLst xmlns:ac="http://schemas.microsoft.com/office/drawing/2013/main/command">
      <pc:docMk xmlns:pc="http://schemas.microsoft.com/office/powerpoint/2013/main/command"/>
      <pc:sldMk xmlns:pc="http://schemas.microsoft.com/office/powerpoint/2013/main/command" cId="877865531" sldId="263"/>
      <ac:picMk id="5" creationId="{345F9021-9995-A38B-618D-F1EADB655DED}"/>
    </ac:deMkLst>
    <p188:replyLst>
      <p188:reply id="{A6C039A6-A7C9-470C-8565-FBDBE21DA153}" authorId="{FA1FBD43-917D-9060-10B1-969385239350}" created="2026-08-10T16:23:16.541">
        <p188:txBody>
          <a:bodyPr/>
          <a:lstStyle/>
          <a:p>
            <a:r>
              <a:rPr lang="en-CA"/>
              <a:t>Yes.</a:t>
            </a:r>
          </a:p>
        </p188:txBody>
      </p188:reply>
    </p188:replyLst>
    <p188:txBody>
      <a:bodyPr/>
      <a:lstStyle/>
      <a:p>
        <a:r>
          <a:rPr lang="en-US"/>
          <a:t>Is this text too small?</a:t>
        </a:r>
      </a:p>
    </p188:txBody>
  </p188:cm>
  <p188:cm id="{E24D73B1-C8F2-4CC7-A11E-BB3C128229B5}" authorId="{FABC654D-57A3-1FCD-8466-98D2ADC8FF0F}" created="2026-08-07T20:28:02.758">
    <pc:sldMkLst xmlns:pc="http://schemas.microsoft.com/office/powerpoint/2013/main/command">
      <pc:docMk/>
      <pc:sldMk cId="877865531" sldId="263"/>
    </pc:sldMkLst>
    <p188:replyLst>
      <p188:reply id="{4EE87512-0E81-4D5E-B523-05BB8150B45C}" authorId="{FA1FBD43-917D-9060-10B1-969385239350}" created="2026-08-10T16:23:29.997">
        <p188:txBody>
          <a:bodyPr/>
          <a:lstStyle/>
          <a:p>
            <a:r>
              <a:rPr lang="en-CA"/>
              <a:t>Good idea. Please do.</a:t>
            </a:r>
          </a:p>
        </p188:txBody>
      </p188:reply>
    </p188:replyLst>
    <p188:txBody>
      <a:bodyPr/>
      <a:lstStyle/>
      <a:p>
        <a:r>
          <a:rPr lang="en-US"/>
          <a:t>Could do some text to the left like on first slide where we list them? 
Intersection upgrades:
- Elmsley &amp; Cornelia
- etc. ?</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D7A8E3-C02C-43CE-8F29-B971F9EBD159}" type="doc">
      <dgm:prSet loTypeId="urn:microsoft.com/office/officeart/2005/8/layout/process2" loCatId="process" qsTypeId="urn:microsoft.com/office/officeart/2005/8/quickstyle/simple1" qsCatId="simple" csTypeId="urn:microsoft.com/office/officeart/2005/8/colors/colorful1" csCatId="colorful" phldr="1"/>
      <dgm:spPr/>
      <dgm:t>
        <a:bodyPr/>
        <a:lstStyle/>
        <a:p>
          <a:endParaRPr lang="en-US"/>
        </a:p>
      </dgm:t>
    </dgm:pt>
    <dgm:pt modelId="{B03C5E07-FE84-4E2F-B2E7-414699895738}">
      <dgm:prSet phldrT="[Text]" custT="1"/>
      <dgm:spPr/>
      <dgm:t>
        <a:bodyPr/>
        <a:lstStyle/>
        <a:p>
          <a:pPr algn="ctr"/>
          <a:r>
            <a:rPr lang="en-US" sz="4800" b="1" dirty="0">
              <a:latin typeface="Arial" panose="020B0604020202020204" pitchFamily="34" charset="0"/>
              <a:cs typeface="Arial" panose="020B0604020202020204" pitchFamily="34" charset="0"/>
            </a:rPr>
            <a:t>Phase 1</a:t>
          </a:r>
          <a:r>
            <a:rPr lang="en-US" sz="4800" dirty="0">
              <a:latin typeface="Arial" panose="020B0604020202020204" pitchFamily="34" charset="0"/>
              <a:cs typeface="Arial" panose="020B0604020202020204" pitchFamily="34" charset="0"/>
            </a:rPr>
            <a:t>: Identify and describe the problems or opportunities</a:t>
          </a:r>
        </a:p>
      </dgm:t>
    </dgm:pt>
    <dgm:pt modelId="{79C73AF8-048F-4AD6-9EE6-FABF36DAE6FC}" type="parTrans" cxnId="{E5A82001-656C-4409-9264-80B07C9EAC00}">
      <dgm:prSet/>
      <dgm:spPr/>
      <dgm:t>
        <a:bodyPr/>
        <a:lstStyle/>
        <a:p>
          <a:endParaRPr lang="en-US"/>
        </a:p>
      </dgm:t>
    </dgm:pt>
    <dgm:pt modelId="{DFFD3B73-5846-4794-9D13-28A5773062F6}" type="sibTrans" cxnId="{E5A82001-656C-4409-9264-80B07C9EAC00}">
      <dgm:prSet/>
      <dgm:spPr/>
      <dgm:t>
        <a:bodyPr/>
        <a:lstStyle/>
        <a:p>
          <a:endParaRPr lang="en-US"/>
        </a:p>
      </dgm:t>
    </dgm:pt>
    <dgm:pt modelId="{CED700D0-BC23-421B-8D69-EEA91E1DF3C2}">
      <dgm:prSet phldrT="[Text]" custT="1"/>
      <dgm:spPr>
        <a:solidFill>
          <a:schemeClr val="accent6"/>
        </a:solidFill>
      </dgm:spPr>
      <dgm:t>
        <a:bodyPr/>
        <a:lstStyle/>
        <a:p>
          <a:r>
            <a:rPr lang="en-US" sz="4800" b="1">
              <a:latin typeface="Arial" panose="020B0604020202020204" pitchFamily="34" charset="0"/>
              <a:cs typeface="Arial" panose="020B0604020202020204" pitchFamily="34" charset="0"/>
            </a:rPr>
            <a:t>Phase 2A</a:t>
          </a:r>
          <a:r>
            <a:rPr lang="en-US" sz="4800">
              <a:latin typeface="Arial" panose="020B0604020202020204" pitchFamily="34" charset="0"/>
              <a:cs typeface="Arial" panose="020B0604020202020204" pitchFamily="34" charset="0"/>
            </a:rPr>
            <a:t>: Identify alternative solutions</a:t>
          </a:r>
        </a:p>
      </dgm:t>
    </dgm:pt>
    <dgm:pt modelId="{57CE890A-D68B-4325-9772-2AE7C571552F}" type="parTrans" cxnId="{B317EF53-3E60-4E49-8FBD-36A8CBFC6DC4}">
      <dgm:prSet/>
      <dgm:spPr/>
      <dgm:t>
        <a:bodyPr/>
        <a:lstStyle/>
        <a:p>
          <a:endParaRPr lang="en-US"/>
        </a:p>
      </dgm:t>
    </dgm:pt>
    <dgm:pt modelId="{3AABC6CF-11FC-470C-919A-13BFE026B6E1}" type="sibTrans" cxnId="{B317EF53-3E60-4E49-8FBD-36A8CBFC6DC4}">
      <dgm:prSet/>
      <dgm:spPr>
        <a:solidFill>
          <a:schemeClr val="accent6"/>
        </a:solidFill>
      </dgm:spPr>
      <dgm:t>
        <a:bodyPr/>
        <a:lstStyle/>
        <a:p>
          <a:endParaRPr lang="en-US"/>
        </a:p>
      </dgm:t>
    </dgm:pt>
    <dgm:pt modelId="{C9BD4C99-7D7A-4849-B4AF-9DDD2C12F384}">
      <dgm:prSet phldrT="[Text]" custT="1"/>
      <dgm:spPr>
        <a:solidFill>
          <a:schemeClr val="accent6"/>
        </a:solidFill>
      </dgm:spPr>
      <dgm:t>
        <a:bodyPr/>
        <a:lstStyle/>
        <a:p>
          <a:r>
            <a:rPr lang="en-US" sz="4800" b="1">
              <a:latin typeface="Arial" panose="020B0604020202020204" pitchFamily="34" charset="0"/>
              <a:cs typeface="Arial" panose="020B0604020202020204" pitchFamily="34" charset="0"/>
            </a:rPr>
            <a:t>Phase 2B</a:t>
          </a:r>
          <a:r>
            <a:rPr lang="en-US" sz="4800">
              <a:latin typeface="Arial" panose="020B0604020202020204" pitchFamily="34" charset="0"/>
              <a:cs typeface="Arial" panose="020B0604020202020204" pitchFamily="34" charset="0"/>
            </a:rPr>
            <a:t>: Evaluate alternative solutions</a:t>
          </a:r>
        </a:p>
      </dgm:t>
    </dgm:pt>
    <dgm:pt modelId="{9882426F-9B03-465D-9ACD-C65039526B06}" type="parTrans" cxnId="{5BD32386-64D1-4B7D-96C2-4F393D7FBCEC}">
      <dgm:prSet/>
      <dgm:spPr/>
      <dgm:t>
        <a:bodyPr/>
        <a:lstStyle/>
        <a:p>
          <a:endParaRPr lang="en-US"/>
        </a:p>
      </dgm:t>
    </dgm:pt>
    <dgm:pt modelId="{1257DECB-9B18-41E6-B85D-1CB7F617824F}" type="sibTrans" cxnId="{5BD32386-64D1-4B7D-96C2-4F393D7FBCEC}">
      <dgm:prSet/>
      <dgm:spPr>
        <a:solidFill>
          <a:schemeClr val="accent6"/>
        </a:solidFill>
      </dgm:spPr>
      <dgm:t>
        <a:bodyPr/>
        <a:lstStyle/>
        <a:p>
          <a:endParaRPr lang="en-US"/>
        </a:p>
      </dgm:t>
    </dgm:pt>
    <dgm:pt modelId="{826FE04D-4531-49F5-825C-09692E536992}">
      <dgm:prSet custT="1"/>
      <dgm:spPr>
        <a:solidFill>
          <a:schemeClr val="accent6"/>
        </a:solidFill>
      </dgm:spPr>
      <dgm:t>
        <a:bodyPr/>
        <a:lstStyle/>
        <a:p>
          <a:r>
            <a:rPr lang="en-US" sz="4800" b="1">
              <a:latin typeface="Arial" panose="020B0604020202020204" pitchFamily="34" charset="0"/>
              <a:cs typeface="Arial" panose="020B0604020202020204" pitchFamily="34" charset="0"/>
            </a:rPr>
            <a:t>Phase 2C</a:t>
          </a:r>
          <a:r>
            <a:rPr lang="en-US" sz="4800">
              <a:latin typeface="Arial" panose="020B0604020202020204" pitchFamily="34" charset="0"/>
              <a:cs typeface="Arial" panose="020B0604020202020204" pitchFamily="34" charset="0"/>
            </a:rPr>
            <a:t>: Select preferred alternatives</a:t>
          </a:r>
        </a:p>
      </dgm:t>
    </dgm:pt>
    <dgm:pt modelId="{700835E3-AD51-48A2-9350-CF3C10677C74}" type="parTrans" cxnId="{2C74679A-8BEA-4C2D-B6E5-51E97E5F4B3E}">
      <dgm:prSet/>
      <dgm:spPr/>
      <dgm:t>
        <a:bodyPr/>
        <a:lstStyle/>
        <a:p>
          <a:endParaRPr lang="en-US"/>
        </a:p>
      </dgm:t>
    </dgm:pt>
    <dgm:pt modelId="{006291EA-3869-40CD-9458-9C5B1BFEE349}" type="sibTrans" cxnId="{2C74679A-8BEA-4C2D-B6E5-51E97E5F4B3E}">
      <dgm:prSet/>
      <dgm:spPr/>
      <dgm:t>
        <a:bodyPr/>
        <a:lstStyle/>
        <a:p>
          <a:endParaRPr lang="en-US"/>
        </a:p>
      </dgm:t>
    </dgm:pt>
    <dgm:pt modelId="{2A1D12C2-A71C-49AA-8489-943D27EA57A2}" type="pres">
      <dgm:prSet presAssocID="{F0D7A8E3-C02C-43CE-8F29-B971F9EBD159}" presName="linearFlow" presStyleCnt="0">
        <dgm:presLayoutVars>
          <dgm:resizeHandles val="exact"/>
        </dgm:presLayoutVars>
      </dgm:prSet>
      <dgm:spPr/>
    </dgm:pt>
    <dgm:pt modelId="{B313191E-74DB-443F-97F9-FCA2D6957398}" type="pres">
      <dgm:prSet presAssocID="{B03C5E07-FE84-4E2F-B2E7-414699895738}" presName="node" presStyleLbl="node1" presStyleIdx="0" presStyleCnt="4" custScaleX="202765">
        <dgm:presLayoutVars>
          <dgm:bulletEnabled val="1"/>
        </dgm:presLayoutVars>
      </dgm:prSet>
      <dgm:spPr/>
    </dgm:pt>
    <dgm:pt modelId="{184DC8DB-8381-49F8-B80E-616DDF335288}" type="pres">
      <dgm:prSet presAssocID="{DFFD3B73-5846-4794-9D13-28A5773062F6}" presName="sibTrans" presStyleLbl="sibTrans2D1" presStyleIdx="0" presStyleCnt="3"/>
      <dgm:spPr/>
    </dgm:pt>
    <dgm:pt modelId="{0B925D51-801D-479F-BEE3-AB81D6740543}" type="pres">
      <dgm:prSet presAssocID="{DFFD3B73-5846-4794-9D13-28A5773062F6}" presName="connectorText" presStyleLbl="sibTrans2D1" presStyleIdx="0" presStyleCnt="3"/>
      <dgm:spPr/>
    </dgm:pt>
    <dgm:pt modelId="{018B1CE3-EB2D-4917-843C-939A5409E8A6}" type="pres">
      <dgm:prSet presAssocID="{CED700D0-BC23-421B-8D69-EEA91E1DF3C2}" presName="node" presStyleLbl="node1" presStyleIdx="1" presStyleCnt="4" custScaleX="202765">
        <dgm:presLayoutVars>
          <dgm:bulletEnabled val="1"/>
        </dgm:presLayoutVars>
      </dgm:prSet>
      <dgm:spPr/>
    </dgm:pt>
    <dgm:pt modelId="{12672ED3-E464-46A4-A442-F5E3F8BE3B60}" type="pres">
      <dgm:prSet presAssocID="{3AABC6CF-11FC-470C-919A-13BFE026B6E1}" presName="sibTrans" presStyleLbl="sibTrans2D1" presStyleIdx="1" presStyleCnt="3"/>
      <dgm:spPr/>
    </dgm:pt>
    <dgm:pt modelId="{CAEF74EF-1941-468E-A707-315149021CDB}" type="pres">
      <dgm:prSet presAssocID="{3AABC6CF-11FC-470C-919A-13BFE026B6E1}" presName="connectorText" presStyleLbl="sibTrans2D1" presStyleIdx="1" presStyleCnt="3"/>
      <dgm:spPr/>
    </dgm:pt>
    <dgm:pt modelId="{8ADBCF71-78FC-4606-8C74-8ED7BE517FA8}" type="pres">
      <dgm:prSet presAssocID="{C9BD4C99-7D7A-4849-B4AF-9DDD2C12F384}" presName="node" presStyleLbl="node1" presStyleIdx="2" presStyleCnt="4" custScaleX="202765">
        <dgm:presLayoutVars>
          <dgm:bulletEnabled val="1"/>
        </dgm:presLayoutVars>
      </dgm:prSet>
      <dgm:spPr/>
    </dgm:pt>
    <dgm:pt modelId="{2474B082-81F7-4807-BD4C-FCB16CA19936}" type="pres">
      <dgm:prSet presAssocID="{1257DECB-9B18-41E6-B85D-1CB7F617824F}" presName="sibTrans" presStyleLbl="sibTrans2D1" presStyleIdx="2" presStyleCnt="3"/>
      <dgm:spPr/>
    </dgm:pt>
    <dgm:pt modelId="{7BD9B23E-E3EE-45CF-B101-9075B0811179}" type="pres">
      <dgm:prSet presAssocID="{1257DECB-9B18-41E6-B85D-1CB7F617824F}" presName="connectorText" presStyleLbl="sibTrans2D1" presStyleIdx="2" presStyleCnt="3"/>
      <dgm:spPr/>
    </dgm:pt>
    <dgm:pt modelId="{4B1C4E33-D2E8-430A-9830-BA71781A5278}" type="pres">
      <dgm:prSet presAssocID="{826FE04D-4531-49F5-825C-09692E536992}" presName="node" presStyleLbl="node1" presStyleIdx="3" presStyleCnt="4" custScaleX="202765">
        <dgm:presLayoutVars>
          <dgm:bulletEnabled val="1"/>
        </dgm:presLayoutVars>
      </dgm:prSet>
      <dgm:spPr/>
    </dgm:pt>
  </dgm:ptLst>
  <dgm:cxnLst>
    <dgm:cxn modelId="{E5A82001-656C-4409-9264-80B07C9EAC00}" srcId="{F0D7A8E3-C02C-43CE-8F29-B971F9EBD159}" destId="{B03C5E07-FE84-4E2F-B2E7-414699895738}" srcOrd="0" destOrd="0" parTransId="{79C73AF8-048F-4AD6-9EE6-FABF36DAE6FC}" sibTransId="{DFFD3B73-5846-4794-9D13-28A5773062F6}"/>
    <dgm:cxn modelId="{6F266D1D-31CF-412C-8225-B0097DF254EA}" type="presOf" srcId="{F0D7A8E3-C02C-43CE-8F29-B971F9EBD159}" destId="{2A1D12C2-A71C-49AA-8489-943D27EA57A2}" srcOrd="0" destOrd="0" presId="urn:microsoft.com/office/officeart/2005/8/layout/process2"/>
    <dgm:cxn modelId="{8E05DB50-EC25-4CC1-8EE0-B1BF3CCE88C3}" type="presOf" srcId="{CED700D0-BC23-421B-8D69-EEA91E1DF3C2}" destId="{018B1CE3-EB2D-4917-843C-939A5409E8A6}" srcOrd="0" destOrd="0" presId="urn:microsoft.com/office/officeart/2005/8/layout/process2"/>
    <dgm:cxn modelId="{AA24C251-8985-47B4-A8DE-7D3915A3310F}" type="presOf" srcId="{1257DECB-9B18-41E6-B85D-1CB7F617824F}" destId="{7BD9B23E-E3EE-45CF-B101-9075B0811179}" srcOrd="1" destOrd="0" presId="urn:microsoft.com/office/officeart/2005/8/layout/process2"/>
    <dgm:cxn modelId="{B317EF53-3E60-4E49-8FBD-36A8CBFC6DC4}" srcId="{F0D7A8E3-C02C-43CE-8F29-B971F9EBD159}" destId="{CED700D0-BC23-421B-8D69-EEA91E1DF3C2}" srcOrd="1" destOrd="0" parTransId="{57CE890A-D68B-4325-9772-2AE7C571552F}" sibTransId="{3AABC6CF-11FC-470C-919A-13BFE026B6E1}"/>
    <dgm:cxn modelId="{21351F59-4AD9-4C72-B037-198F099AFA4E}" type="presOf" srcId="{3AABC6CF-11FC-470C-919A-13BFE026B6E1}" destId="{CAEF74EF-1941-468E-A707-315149021CDB}" srcOrd="1" destOrd="0" presId="urn:microsoft.com/office/officeart/2005/8/layout/process2"/>
    <dgm:cxn modelId="{82BC1180-E63B-4527-8110-A00FC8F4AAB1}" type="presOf" srcId="{DFFD3B73-5846-4794-9D13-28A5773062F6}" destId="{0B925D51-801D-479F-BEE3-AB81D6740543}" srcOrd="1" destOrd="0" presId="urn:microsoft.com/office/officeart/2005/8/layout/process2"/>
    <dgm:cxn modelId="{5BD32386-64D1-4B7D-96C2-4F393D7FBCEC}" srcId="{F0D7A8E3-C02C-43CE-8F29-B971F9EBD159}" destId="{C9BD4C99-7D7A-4849-B4AF-9DDD2C12F384}" srcOrd="2" destOrd="0" parTransId="{9882426F-9B03-465D-9ACD-C65039526B06}" sibTransId="{1257DECB-9B18-41E6-B85D-1CB7F617824F}"/>
    <dgm:cxn modelId="{777AD38B-BDC4-4016-A00E-A46942D5F500}" type="presOf" srcId="{826FE04D-4531-49F5-825C-09692E536992}" destId="{4B1C4E33-D2E8-430A-9830-BA71781A5278}" srcOrd="0" destOrd="0" presId="urn:microsoft.com/office/officeart/2005/8/layout/process2"/>
    <dgm:cxn modelId="{2C74679A-8BEA-4C2D-B6E5-51E97E5F4B3E}" srcId="{F0D7A8E3-C02C-43CE-8F29-B971F9EBD159}" destId="{826FE04D-4531-49F5-825C-09692E536992}" srcOrd="3" destOrd="0" parTransId="{700835E3-AD51-48A2-9350-CF3C10677C74}" sibTransId="{006291EA-3869-40CD-9458-9C5B1BFEE349}"/>
    <dgm:cxn modelId="{698353C1-B19B-45B8-9EA4-A531E2FED591}" type="presOf" srcId="{B03C5E07-FE84-4E2F-B2E7-414699895738}" destId="{B313191E-74DB-443F-97F9-FCA2D6957398}" srcOrd="0" destOrd="0" presId="urn:microsoft.com/office/officeart/2005/8/layout/process2"/>
    <dgm:cxn modelId="{5BEFBDD7-1A9D-44BE-ABBB-E6B7B40282F3}" type="presOf" srcId="{3AABC6CF-11FC-470C-919A-13BFE026B6E1}" destId="{12672ED3-E464-46A4-A442-F5E3F8BE3B60}" srcOrd="0" destOrd="0" presId="urn:microsoft.com/office/officeart/2005/8/layout/process2"/>
    <dgm:cxn modelId="{6BE68CD8-0284-4312-A369-A712A2CCFAF8}" type="presOf" srcId="{1257DECB-9B18-41E6-B85D-1CB7F617824F}" destId="{2474B082-81F7-4807-BD4C-FCB16CA19936}" srcOrd="0" destOrd="0" presId="urn:microsoft.com/office/officeart/2005/8/layout/process2"/>
    <dgm:cxn modelId="{08F6D8E2-3DEF-4E44-848A-173CDFF268E2}" type="presOf" srcId="{DFFD3B73-5846-4794-9D13-28A5773062F6}" destId="{184DC8DB-8381-49F8-B80E-616DDF335288}" srcOrd="0" destOrd="0" presId="urn:microsoft.com/office/officeart/2005/8/layout/process2"/>
    <dgm:cxn modelId="{992A03EF-060D-4F89-85A1-F98CC6A696E9}" type="presOf" srcId="{C9BD4C99-7D7A-4849-B4AF-9DDD2C12F384}" destId="{8ADBCF71-78FC-4606-8C74-8ED7BE517FA8}" srcOrd="0" destOrd="0" presId="urn:microsoft.com/office/officeart/2005/8/layout/process2"/>
    <dgm:cxn modelId="{0FA42494-9B1E-4920-840D-2BC1CFAC505F}" type="presParOf" srcId="{2A1D12C2-A71C-49AA-8489-943D27EA57A2}" destId="{B313191E-74DB-443F-97F9-FCA2D6957398}" srcOrd="0" destOrd="0" presId="urn:microsoft.com/office/officeart/2005/8/layout/process2"/>
    <dgm:cxn modelId="{512BECE2-A4FD-414C-A1D9-71634A1E8EBF}" type="presParOf" srcId="{2A1D12C2-A71C-49AA-8489-943D27EA57A2}" destId="{184DC8DB-8381-49F8-B80E-616DDF335288}" srcOrd="1" destOrd="0" presId="urn:microsoft.com/office/officeart/2005/8/layout/process2"/>
    <dgm:cxn modelId="{3FD801D8-8666-442C-A675-C3A8F693D6F0}" type="presParOf" srcId="{184DC8DB-8381-49F8-B80E-616DDF335288}" destId="{0B925D51-801D-479F-BEE3-AB81D6740543}" srcOrd="0" destOrd="0" presId="urn:microsoft.com/office/officeart/2005/8/layout/process2"/>
    <dgm:cxn modelId="{DDD20566-A0C1-4DD9-B3E1-83FF1945C903}" type="presParOf" srcId="{2A1D12C2-A71C-49AA-8489-943D27EA57A2}" destId="{018B1CE3-EB2D-4917-843C-939A5409E8A6}" srcOrd="2" destOrd="0" presId="urn:microsoft.com/office/officeart/2005/8/layout/process2"/>
    <dgm:cxn modelId="{0FAFB2B2-C4EB-46B0-8BAA-15FE7A31A053}" type="presParOf" srcId="{2A1D12C2-A71C-49AA-8489-943D27EA57A2}" destId="{12672ED3-E464-46A4-A442-F5E3F8BE3B60}" srcOrd="3" destOrd="0" presId="urn:microsoft.com/office/officeart/2005/8/layout/process2"/>
    <dgm:cxn modelId="{754AA6CD-B221-4854-87E4-17043F599ECD}" type="presParOf" srcId="{12672ED3-E464-46A4-A442-F5E3F8BE3B60}" destId="{CAEF74EF-1941-468E-A707-315149021CDB}" srcOrd="0" destOrd="0" presId="urn:microsoft.com/office/officeart/2005/8/layout/process2"/>
    <dgm:cxn modelId="{60DFB503-5206-42CB-B1E1-814742E0F52B}" type="presParOf" srcId="{2A1D12C2-A71C-49AA-8489-943D27EA57A2}" destId="{8ADBCF71-78FC-4606-8C74-8ED7BE517FA8}" srcOrd="4" destOrd="0" presId="urn:microsoft.com/office/officeart/2005/8/layout/process2"/>
    <dgm:cxn modelId="{136D1B35-B016-4CA5-A875-3815A67012E7}" type="presParOf" srcId="{2A1D12C2-A71C-49AA-8489-943D27EA57A2}" destId="{2474B082-81F7-4807-BD4C-FCB16CA19936}" srcOrd="5" destOrd="0" presId="urn:microsoft.com/office/officeart/2005/8/layout/process2"/>
    <dgm:cxn modelId="{CE8482F0-AC0E-4D01-BD7C-6DD070DE21C5}" type="presParOf" srcId="{2474B082-81F7-4807-BD4C-FCB16CA19936}" destId="{7BD9B23E-E3EE-45CF-B101-9075B0811179}" srcOrd="0" destOrd="0" presId="urn:microsoft.com/office/officeart/2005/8/layout/process2"/>
    <dgm:cxn modelId="{92F9982F-8233-4FDD-982C-6E654ED9598F}" type="presParOf" srcId="{2A1D12C2-A71C-49AA-8489-943D27EA57A2}" destId="{4B1C4E33-D2E8-430A-9830-BA71781A5278}" srcOrd="6"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3191E-74DB-443F-97F9-FCA2D6957398}">
      <dsp:nvSpPr>
        <dsp:cNvPr id="0" name=""/>
        <dsp:cNvSpPr/>
      </dsp:nvSpPr>
      <dsp:spPr>
        <a:xfrm>
          <a:off x="0" y="9864"/>
          <a:ext cx="9248390" cy="183391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dirty="0">
              <a:latin typeface="Arial" panose="020B0604020202020204" pitchFamily="34" charset="0"/>
              <a:cs typeface="Arial" panose="020B0604020202020204" pitchFamily="34" charset="0"/>
            </a:rPr>
            <a:t>Phase 1</a:t>
          </a:r>
          <a:r>
            <a:rPr lang="en-US" sz="4800" kern="1200" dirty="0">
              <a:latin typeface="Arial" panose="020B0604020202020204" pitchFamily="34" charset="0"/>
              <a:cs typeface="Arial" panose="020B0604020202020204" pitchFamily="34" charset="0"/>
            </a:rPr>
            <a:t>: Identify and describe the problems or opportunities</a:t>
          </a:r>
        </a:p>
      </dsp:txBody>
      <dsp:txXfrm>
        <a:off x="53714" y="63578"/>
        <a:ext cx="9140962" cy="1726489"/>
      </dsp:txXfrm>
    </dsp:sp>
    <dsp:sp modelId="{184DC8DB-8381-49F8-B80E-616DDF335288}">
      <dsp:nvSpPr>
        <dsp:cNvPr id="0" name=""/>
        <dsp:cNvSpPr/>
      </dsp:nvSpPr>
      <dsp:spPr>
        <a:xfrm rot="5400000">
          <a:off x="4280335" y="1889630"/>
          <a:ext cx="687719" cy="82526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rot="-5400000">
        <a:off x="4376616" y="1958402"/>
        <a:ext cx="495157" cy="481403"/>
      </dsp:txXfrm>
    </dsp:sp>
    <dsp:sp modelId="{018B1CE3-EB2D-4917-843C-939A5409E8A6}">
      <dsp:nvSpPr>
        <dsp:cNvPr id="0" name=""/>
        <dsp:cNvSpPr/>
      </dsp:nvSpPr>
      <dsp:spPr>
        <a:xfrm>
          <a:off x="0" y="2760741"/>
          <a:ext cx="9248390" cy="1833917"/>
        </a:xfrm>
        <a:prstGeom prst="roundRect">
          <a:avLst>
            <a:gd name="adj" fmla="val 10000"/>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a:latin typeface="Arial" panose="020B0604020202020204" pitchFamily="34" charset="0"/>
              <a:cs typeface="Arial" panose="020B0604020202020204" pitchFamily="34" charset="0"/>
            </a:rPr>
            <a:t>Phase 2A</a:t>
          </a:r>
          <a:r>
            <a:rPr lang="en-US" sz="4800" kern="1200">
              <a:latin typeface="Arial" panose="020B0604020202020204" pitchFamily="34" charset="0"/>
              <a:cs typeface="Arial" panose="020B0604020202020204" pitchFamily="34" charset="0"/>
            </a:rPr>
            <a:t>: Identify alternative solutions</a:t>
          </a:r>
        </a:p>
      </dsp:txBody>
      <dsp:txXfrm>
        <a:off x="53714" y="2814455"/>
        <a:ext cx="9140962" cy="1726489"/>
      </dsp:txXfrm>
    </dsp:sp>
    <dsp:sp modelId="{12672ED3-E464-46A4-A442-F5E3F8BE3B60}">
      <dsp:nvSpPr>
        <dsp:cNvPr id="0" name=""/>
        <dsp:cNvSpPr/>
      </dsp:nvSpPr>
      <dsp:spPr>
        <a:xfrm rot="5400000">
          <a:off x="4280335" y="4640506"/>
          <a:ext cx="687719" cy="825263"/>
        </a:xfrm>
        <a:prstGeom prst="rightArrow">
          <a:avLst>
            <a:gd name="adj1" fmla="val 60000"/>
            <a:gd name="adj2" fmla="val 50000"/>
          </a:avLst>
        </a:prstGeom>
        <a:solidFill>
          <a:schemeClr val="accent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rot="-5400000">
        <a:off x="4376616" y="4709278"/>
        <a:ext cx="495157" cy="481403"/>
      </dsp:txXfrm>
    </dsp:sp>
    <dsp:sp modelId="{8ADBCF71-78FC-4606-8C74-8ED7BE517FA8}">
      <dsp:nvSpPr>
        <dsp:cNvPr id="0" name=""/>
        <dsp:cNvSpPr/>
      </dsp:nvSpPr>
      <dsp:spPr>
        <a:xfrm>
          <a:off x="0" y="5511617"/>
          <a:ext cx="9248390" cy="1833917"/>
        </a:xfrm>
        <a:prstGeom prst="roundRect">
          <a:avLst>
            <a:gd name="adj" fmla="val 10000"/>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a:latin typeface="Arial" panose="020B0604020202020204" pitchFamily="34" charset="0"/>
              <a:cs typeface="Arial" panose="020B0604020202020204" pitchFamily="34" charset="0"/>
            </a:rPr>
            <a:t>Phase 2B</a:t>
          </a:r>
          <a:r>
            <a:rPr lang="en-US" sz="4800" kern="1200">
              <a:latin typeface="Arial" panose="020B0604020202020204" pitchFamily="34" charset="0"/>
              <a:cs typeface="Arial" panose="020B0604020202020204" pitchFamily="34" charset="0"/>
            </a:rPr>
            <a:t>: Evaluate alternative solutions</a:t>
          </a:r>
        </a:p>
      </dsp:txBody>
      <dsp:txXfrm>
        <a:off x="53714" y="5565331"/>
        <a:ext cx="9140962" cy="1726489"/>
      </dsp:txXfrm>
    </dsp:sp>
    <dsp:sp modelId="{2474B082-81F7-4807-BD4C-FCB16CA19936}">
      <dsp:nvSpPr>
        <dsp:cNvPr id="0" name=""/>
        <dsp:cNvSpPr/>
      </dsp:nvSpPr>
      <dsp:spPr>
        <a:xfrm rot="5400000">
          <a:off x="4280335" y="7391383"/>
          <a:ext cx="687719" cy="825263"/>
        </a:xfrm>
        <a:prstGeom prst="rightArrow">
          <a:avLst>
            <a:gd name="adj1" fmla="val 60000"/>
            <a:gd name="adj2" fmla="val 50000"/>
          </a:avLst>
        </a:prstGeom>
        <a:solidFill>
          <a:schemeClr val="accent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rot="-5400000">
        <a:off x="4376616" y="7460155"/>
        <a:ext cx="495157" cy="481403"/>
      </dsp:txXfrm>
    </dsp:sp>
    <dsp:sp modelId="{4B1C4E33-D2E8-430A-9830-BA71781A5278}">
      <dsp:nvSpPr>
        <dsp:cNvPr id="0" name=""/>
        <dsp:cNvSpPr/>
      </dsp:nvSpPr>
      <dsp:spPr>
        <a:xfrm>
          <a:off x="0" y="8262494"/>
          <a:ext cx="9248390" cy="1833917"/>
        </a:xfrm>
        <a:prstGeom prst="roundRect">
          <a:avLst>
            <a:gd name="adj" fmla="val 10000"/>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1" kern="1200">
              <a:latin typeface="Arial" panose="020B0604020202020204" pitchFamily="34" charset="0"/>
              <a:cs typeface="Arial" panose="020B0604020202020204" pitchFamily="34" charset="0"/>
            </a:rPr>
            <a:t>Phase 2C</a:t>
          </a:r>
          <a:r>
            <a:rPr lang="en-US" sz="4800" kern="1200">
              <a:latin typeface="Arial" panose="020B0604020202020204" pitchFamily="34" charset="0"/>
              <a:cs typeface="Arial" panose="020B0604020202020204" pitchFamily="34" charset="0"/>
            </a:rPr>
            <a:t>: Select preferred alternatives</a:t>
          </a:r>
        </a:p>
      </dsp:txBody>
      <dsp:txXfrm>
        <a:off x="53714" y="8316208"/>
        <a:ext cx="9140962" cy="172648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7231"/>
          </a:xfrm>
          <a:prstGeom prst="rect">
            <a:avLst/>
          </a:prstGeom>
        </p:spPr>
        <p:txBody>
          <a:bodyPr vert="horz" lIns="93360" tIns="46680" rIns="93360" bIns="46680" rtlCol="0"/>
          <a:lstStyle>
            <a:lvl1pPr algn="r">
              <a:defRPr sz="1200"/>
            </a:lvl1pPr>
          </a:lstStyle>
          <a:p>
            <a:fld id="{ADBEB009-F1AD-4A29-BAA7-03B9668AE45F}" type="datetimeFigureOut">
              <a:rPr lang="en-US" smtClean="0"/>
              <a:t>8/24/2026</a:t>
            </a:fld>
            <a:endParaRPr lang="en-US"/>
          </a:p>
        </p:txBody>
      </p:sp>
      <p:sp>
        <p:nvSpPr>
          <p:cNvPr id="4" name="Slide Image Placeholder 3"/>
          <p:cNvSpPr>
            <a:spLocks noGrp="1" noRot="1" noChangeAspect="1"/>
          </p:cNvSpPr>
          <p:nvPr>
            <p:ph type="sldImg" idx="2"/>
          </p:nvPr>
        </p:nvSpPr>
        <p:spPr>
          <a:xfrm>
            <a:off x="1155700" y="1163638"/>
            <a:ext cx="4714875" cy="314325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60" tIns="46680" rIns="93360" bIns="46680" rtlCol="0" anchor="b"/>
          <a:lstStyle>
            <a:lvl1pPr algn="r">
              <a:defRPr sz="1200"/>
            </a:lvl1pPr>
          </a:lstStyle>
          <a:p>
            <a:fld id="{DF20FAE8-60D7-4527-A99B-5F263731ECE6}" type="slidenum">
              <a:rPr lang="en-US" smtClean="0"/>
              <a:t>‹#›</a:t>
            </a:fld>
            <a:endParaRPr lang="en-US"/>
          </a:p>
        </p:txBody>
      </p:sp>
    </p:spTree>
    <p:extLst>
      <p:ext uri="{BB962C8B-B14F-4D97-AF65-F5344CB8AC3E}">
        <p14:creationId xmlns:p14="http://schemas.microsoft.com/office/powerpoint/2010/main" val="70738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6950" y="733425"/>
            <a:ext cx="5500688" cy="36671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B2E307-90F9-4C13-90B3-29231C230C4B}" type="slidenum">
              <a:rPr lang="en-US" smtClean="0"/>
              <a:pPr/>
              <a:t>1</a:t>
            </a:fld>
            <a:endParaRPr lang="en-US" dirty="0"/>
          </a:p>
        </p:txBody>
      </p:sp>
    </p:spTree>
    <p:extLst>
      <p:ext uri="{BB962C8B-B14F-4D97-AF65-F5344CB8AC3E}">
        <p14:creationId xmlns:p14="http://schemas.microsoft.com/office/powerpoint/2010/main" val="42360937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20FAE8-60D7-4527-A99B-5F263731ECE6}" type="slidenum">
              <a:rPr lang="en-US" smtClean="0"/>
              <a:t>10</a:t>
            </a:fld>
            <a:endParaRPr lang="en-US"/>
          </a:p>
        </p:txBody>
      </p:sp>
    </p:spTree>
    <p:extLst>
      <p:ext uri="{BB962C8B-B14F-4D97-AF65-F5344CB8AC3E}">
        <p14:creationId xmlns:p14="http://schemas.microsoft.com/office/powerpoint/2010/main" val="3859557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During Phase 1 we identified the problems and opportunities anticipated on the Smiths Falls Road network by 2046. This map shows the problem areas that we have identified. </a:t>
            </a:r>
          </a:p>
          <a:p>
            <a:pPr marL="175050" indent="-175050">
              <a:buFontTx/>
              <a:buChar char="-"/>
            </a:pPr>
            <a:r>
              <a:rPr lang="en-US" dirty="0"/>
              <a:t>Elmsley St from Cornelia to Beckwith is anticipated to be at or above capacity, while segments of Lombard and Beckwith street across the bridge are anticipated to be nearing capacity. This means there may be some delays during the busiest time of the day.</a:t>
            </a:r>
          </a:p>
          <a:p>
            <a:pPr marL="175050" indent="-175050">
              <a:buFontTx/>
              <a:buChar char="-"/>
            </a:pPr>
            <a:r>
              <a:rPr lang="en-US" dirty="0"/>
              <a:t>Five intersections are showing a poor level of service at </a:t>
            </a:r>
            <a:r>
              <a:rPr lang="en-US" dirty="0" err="1"/>
              <a:t>at</a:t>
            </a:r>
            <a:r>
              <a:rPr lang="en-US" dirty="0"/>
              <a:t> least one approach. The most concerning intersection being union </a:t>
            </a:r>
            <a:r>
              <a:rPr lang="en-US" dirty="0" err="1"/>
              <a:t>st</a:t>
            </a:r>
            <a:r>
              <a:rPr lang="en-US" dirty="0"/>
              <a:t> &amp; </a:t>
            </a:r>
            <a:r>
              <a:rPr lang="en-US" dirty="0" err="1"/>
              <a:t>cornelia</a:t>
            </a:r>
            <a:r>
              <a:rPr lang="en-US" dirty="0"/>
              <a:t> street. Elmsley at Cornelia street is also expected to have delays at the westbound left. The other intersections are showing a level of service D, which will require monitoring but does not trigger a need for an intersection upgrade.</a:t>
            </a:r>
          </a:p>
          <a:p>
            <a:pPr marL="175050" indent="-175050">
              <a:buFontTx/>
              <a:buChar char="-"/>
            </a:pPr>
            <a:r>
              <a:rPr lang="en-US" dirty="0"/>
              <a:t>We have also identified a number of areas where active transportation facilities have been proposed but will be difficult to fit within the existing roadway width. For these areas we will need to find alternative solutions to accommodating all modes of travel. </a:t>
            </a:r>
          </a:p>
          <a:p>
            <a:pPr marL="175050" indent="-175050">
              <a:buFontTx/>
              <a:buChar char="-"/>
            </a:pPr>
            <a:r>
              <a:rPr lang="en-US" dirty="0"/>
              <a:t>In the new development area in the southeast, we have at a high level identified that new roads will be required to connect those development areas into the existing Smiths Falls road network. </a:t>
            </a:r>
          </a:p>
        </p:txBody>
      </p:sp>
      <p:sp>
        <p:nvSpPr>
          <p:cNvPr id="4" name="Slide Number Placeholder 3"/>
          <p:cNvSpPr>
            <a:spLocks noGrp="1"/>
          </p:cNvSpPr>
          <p:nvPr>
            <p:ph type="sldNum" sz="quarter" idx="5"/>
          </p:nvPr>
        </p:nvSpPr>
        <p:spPr/>
        <p:txBody>
          <a:bodyPr/>
          <a:lstStyle/>
          <a:p>
            <a:fld id="{DF20FAE8-60D7-4527-A99B-5F263731ECE6}" type="slidenum">
              <a:rPr lang="en-US" smtClean="0"/>
              <a:t>11</a:t>
            </a:fld>
            <a:endParaRPr lang="en-US"/>
          </a:p>
        </p:txBody>
      </p:sp>
    </p:spTree>
    <p:extLst>
      <p:ext uri="{BB962C8B-B14F-4D97-AF65-F5344CB8AC3E}">
        <p14:creationId xmlns:p14="http://schemas.microsoft.com/office/powerpoint/2010/main" val="1546036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identifying and proposing solutions to the problems identified, the solutions call into four categories. </a:t>
            </a:r>
          </a:p>
          <a:p>
            <a:pPr marL="175050" indent="-175050">
              <a:buFontTx/>
              <a:buChar char="-"/>
            </a:pPr>
            <a:r>
              <a:rPr lang="en-US" dirty="0"/>
              <a:t>Do nothing: We always evaluate a “do nothing” scenario as a baseline. This gives us something the other alternatives to and is evaluated as a real option as in some cases the cost of the improvements aren’t justified when compared to the realistic impact of the do-nothing scenario. </a:t>
            </a:r>
          </a:p>
          <a:p>
            <a:pPr marL="175050" indent="-175050">
              <a:buFontTx/>
              <a:buChar char="-"/>
            </a:pPr>
            <a:r>
              <a:rPr lang="en-US" dirty="0"/>
              <a:t>Transportation Demand Management: TDM solutions involve tactics for promoting modes of travel other than the single passenger vehicle. Rather than investing expanding the capacity of the road network, these solutions look at ways to reduce the volume of vehicles.</a:t>
            </a:r>
          </a:p>
          <a:p>
            <a:pPr marL="175050" indent="-175050">
              <a:buFontTx/>
              <a:buChar char="-"/>
            </a:pPr>
            <a:r>
              <a:rPr lang="en-US" dirty="0"/>
              <a:t>Transportation System Management – These are system upgrades intended to improve the flow of vehicles, things like improving signal timing, prohibiting turns in certain areas, repainting lines. These solutions improve road network performance without the high costs of new infrastructure.</a:t>
            </a:r>
          </a:p>
          <a:p>
            <a:pPr marL="175050" indent="-175050">
              <a:buFontTx/>
              <a:buChar char="-"/>
            </a:pPr>
            <a:r>
              <a:rPr lang="en-US" dirty="0"/>
              <a:t>Infrastructure enhancements: Major construction like widenings, new roads, new turn lanes, etc. </a:t>
            </a:r>
          </a:p>
        </p:txBody>
      </p:sp>
      <p:sp>
        <p:nvSpPr>
          <p:cNvPr id="4" name="Slide Number Placeholder 3"/>
          <p:cNvSpPr>
            <a:spLocks noGrp="1"/>
          </p:cNvSpPr>
          <p:nvPr>
            <p:ph type="sldNum" sz="quarter" idx="5"/>
          </p:nvPr>
        </p:nvSpPr>
        <p:spPr/>
        <p:txBody>
          <a:bodyPr/>
          <a:lstStyle/>
          <a:p>
            <a:fld id="{DF20FAE8-60D7-4527-A99B-5F263731ECE6}" type="slidenum">
              <a:rPr lang="en-US" smtClean="0"/>
              <a:t>12</a:t>
            </a:fld>
            <a:endParaRPr lang="en-US"/>
          </a:p>
        </p:txBody>
      </p:sp>
    </p:spTree>
    <p:extLst>
      <p:ext uri="{BB962C8B-B14F-4D97-AF65-F5344CB8AC3E}">
        <p14:creationId xmlns:p14="http://schemas.microsoft.com/office/powerpoint/2010/main" val="4199943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F20FAE8-60D7-4527-A99B-5F263731ECE6}" type="slidenum">
              <a:rPr lang="en-US" smtClean="0"/>
              <a:t>13</a:t>
            </a:fld>
            <a:endParaRPr lang="en-US"/>
          </a:p>
        </p:txBody>
      </p:sp>
    </p:spTree>
    <p:extLst>
      <p:ext uri="{BB962C8B-B14F-4D97-AF65-F5344CB8AC3E}">
        <p14:creationId xmlns:p14="http://schemas.microsoft.com/office/powerpoint/2010/main" val="863376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each of the problems identified on the previous slide, we have evaluated a range of alternatives and identified these as the preferred alternatives. </a:t>
            </a:r>
            <a:br>
              <a:rPr lang="en-US" dirty="0"/>
            </a:br>
            <a:r>
              <a:rPr lang="en-US" dirty="0"/>
              <a:t>- Union and Cornelia – we are proposing that the intersection is upgraded to a signal and the configuration is adjusted to remove the channelized right turn. </a:t>
            </a:r>
          </a:p>
          <a:p>
            <a:pPr marL="175050" indent="-175050">
              <a:buFontTx/>
              <a:buChar char="-"/>
            </a:pPr>
            <a:r>
              <a:rPr lang="en-US" dirty="0"/>
              <a:t>Beckwith and Montague – not identified as a problem area from an operations point of view, but was flagged by Town staff as a potential safety hazard. We are recommending that a more thorough intersection study is done to identify a new intersection configuration and control. </a:t>
            </a:r>
          </a:p>
          <a:p>
            <a:pPr marL="175050" indent="-175050">
              <a:buFontTx/>
              <a:buChar char="-"/>
            </a:pPr>
            <a:r>
              <a:rPr lang="en-US" dirty="0"/>
              <a:t>New roads are proposed in the expansion area to improve connectivity, as well as an extension of </a:t>
            </a:r>
            <a:r>
              <a:rPr lang="en-US" dirty="0" err="1"/>
              <a:t>Ferrarra</a:t>
            </a:r>
            <a:r>
              <a:rPr lang="en-US" dirty="0"/>
              <a:t> Dr to connect to Lombard, alleviating some of the congestion on Lombard. </a:t>
            </a:r>
          </a:p>
          <a:p>
            <a:pPr marL="175050" indent="-175050">
              <a:buFontTx/>
              <a:buChar char="-"/>
            </a:pPr>
            <a:r>
              <a:rPr lang="en-US" dirty="0"/>
              <a:t>Road upgrades are proposed on Broadview, Air Care Dr, Rideau, and Lorne. These roads would be upgraded from local roads to collector roads allowing them to support more vehicles. </a:t>
            </a:r>
          </a:p>
          <a:p>
            <a:pPr marL="175050" indent="-175050">
              <a:buFontTx/>
              <a:buChar char="-"/>
            </a:pPr>
            <a:r>
              <a:rPr lang="en-US" dirty="0"/>
              <a:t>In many cases where bike lanes are proposed it is recommended that the proposed bike lanes are implemented – whether that requires slight narrowing of the lanes or a reduction in boulevard space. Where bike lanes will not be able to fit on Brockville and Cornelia Street, a multi-use path is proposed, combining pedestrian and cycling spaces. </a:t>
            </a:r>
          </a:p>
          <a:p>
            <a:pPr marL="175050" indent="-175050">
              <a:buFontTx/>
              <a:buChar char="-"/>
            </a:pPr>
            <a:r>
              <a:rPr lang="en-US" dirty="0"/>
              <a:t>On Elmsley, Lombard, and Beckwith in the areas where capacity concerns are expected, it is recommended that when long delays start to occur, left turns are prohibited in the areas where left turn lanes are not provided. </a:t>
            </a:r>
          </a:p>
        </p:txBody>
      </p:sp>
      <p:sp>
        <p:nvSpPr>
          <p:cNvPr id="4" name="Slide Number Placeholder 3"/>
          <p:cNvSpPr>
            <a:spLocks noGrp="1"/>
          </p:cNvSpPr>
          <p:nvPr>
            <p:ph type="sldNum" sz="quarter" idx="5"/>
          </p:nvPr>
        </p:nvSpPr>
        <p:spPr/>
        <p:txBody>
          <a:bodyPr/>
          <a:lstStyle/>
          <a:p>
            <a:fld id="{DF20FAE8-60D7-4527-A99B-5F263731ECE6}" type="slidenum">
              <a:rPr lang="en-US" smtClean="0"/>
              <a:t>14</a:t>
            </a:fld>
            <a:endParaRPr lang="en-US"/>
          </a:p>
        </p:txBody>
      </p:sp>
    </p:spTree>
    <p:extLst>
      <p:ext uri="{BB962C8B-B14F-4D97-AF65-F5344CB8AC3E}">
        <p14:creationId xmlns:p14="http://schemas.microsoft.com/office/powerpoint/2010/main" val="173358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F20FAE8-60D7-4527-A99B-5F263731ECE6}" type="slidenum">
              <a:rPr lang="en-US" smtClean="0"/>
              <a:t>15</a:t>
            </a:fld>
            <a:endParaRPr lang="en-US"/>
          </a:p>
        </p:txBody>
      </p:sp>
    </p:spTree>
    <p:extLst>
      <p:ext uri="{BB962C8B-B14F-4D97-AF65-F5344CB8AC3E}">
        <p14:creationId xmlns:p14="http://schemas.microsoft.com/office/powerpoint/2010/main" val="2462597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F20FAE8-60D7-4527-A99B-5F263731ECE6}" type="slidenum">
              <a:rPr lang="en-US" smtClean="0"/>
              <a:t>16</a:t>
            </a:fld>
            <a:endParaRPr lang="en-US"/>
          </a:p>
        </p:txBody>
      </p:sp>
    </p:spTree>
    <p:extLst>
      <p:ext uri="{BB962C8B-B14F-4D97-AF65-F5344CB8AC3E}">
        <p14:creationId xmlns:p14="http://schemas.microsoft.com/office/powerpoint/2010/main" val="828370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F20FAE8-60D7-4527-A99B-5F263731ECE6}" type="slidenum">
              <a:rPr lang="en-US" smtClean="0"/>
              <a:t>2</a:t>
            </a:fld>
            <a:endParaRPr lang="en-US"/>
          </a:p>
        </p:txBody>
      </p:sp>
    </p:spTree>
    <p:extLst>
      <p:ext uri="{BB962C8B-B14F-4D97-AF65-F5344CB8AC3E}">
        <p14:creationId xmlns:p14="http://schemas.microsoft.com/office/powerpoint/2010/main" val="3744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9C98E-F860-5CC9-A1BB-02D1B45759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E28A0-04B0-AF9B-1B52-A3BAA2A6BD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12DFC-C957-4600-A5EE-DFF2FCA77CD9}"/>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DA80BA7E-113A-A9B2-89DE-E2DB06365577}"/>
              </a:ext>
            </a:extLst>
          </p:cNvPr>
          <p:cNvSpPr>
            <a:spLocks noGrp="1"/>
          </p:cNvSpPr>
          <p:nvPr>
            <p:ph type="sldNum" sz="quarter" idx="5"/>
          </p:nvPr>
        </p:nvSpPr>
        <p:spPr/>
        <p:txBody>
          <a:bodyPr/>
          <a:lstStyle/>
          <a:p>
            <a:fld id="{DF20FAE8-60D7-4527-A99B-5F263731ECE6}" type="slidenum">
              <a:rPr lang="en-US" smtClean="0"/>
              <a:t>3</a:t>
            </a:fld>
            <a:endParaRPr lang="en-US"/>
          </a:p>
        </p:txBody>
      </p:sp>
    </p:spTree>
    <p:extLst>
      <p:ext uri="{BB962C8B-B14F-4D97-AF65-F5344CB8AC3E}">
        <p14:creationId xmlns:p14="http://schemas.microsoft.com/office/powerpoint/2010/main" val="459023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F20FAE8-60D7-4527-A99B-5F263731ECE6}" type="slidenum">
              <a:rPr lang="en-US" smtClean="0"/>
              <a:t>4</a:t>
            </a:fld>
            <a:endParaRPr lang="en-US"/>
          </a:p>
        </p:txBody>
      </p:sp>
    </p:spTree>
    <p:extLst>
      <p:ext uri="{BB962C8B-B14F-4D97-AF65-F5344CB8AC3E}">
        <p14:creationId xmlns:p14="http://schemas.microsoft.com/office/powerpoint/2010/main" val="2115337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F20FAE8-60D7-4527-A99B-5F263731ECE6}" type="slidenum">
              <a:rPr lang="en-US" smtClean="0"/>
              <a:t>5</a:t>
            </a:fld>
            <a:endParaRPr lang="en-US"/>
          </a:p>
        </p:txBody>
      </p:sp>
    </p:spTree>
    <p:extLst>
      <p:ext uri="{BB962C8B-B14F-4D97-AF65-F5344CB8AC3E}">
        <p14:creationId xmlns:p14="http://schemas.microsoft.com/office/powerpoint/2010/main" val="1439658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F20FAE8-60D7-4527-A99B-5F263731ECE6}" type="slidenum">
              <a:rPr lang="en-US" smtClean="0"/>
              <a:t>6</a:t>
            </a:fld>
            <a:endParaRPr lang="en-US"/>
          </a:p>
        </p:txBody>
      </p:sp>
    </p:spTree>
    <p:extLst>
      <p:ext uri="{BB962C8B-B14F-4D97-AF65-F5344CB8AC3E}">
        <p14:creationId xmlns:p14="http://schemas.microsoft.com/office/powerpoint/2010/main" val="777596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updated Schedule A – Land Use Plan map of the OP. It shows the land use designations of the Town, as well as any Specific Policy Areas. </a:t>
            </a:r>
          </a:p>
          <a:p>
            <a:r>
              <a:rPr lang="en-US" dirty="0"/>
              <a:t>Some key changes compared to Schedule A in the previous OP include the division of the Downtown into DT Core and DT Fringe, expanded Employment area (formerly called Industrial), and several new Specific Policy Areas. </a:t>
            </a:r>
          </a:p>
          <a:p>
            <a:endParaRPr lang="en-CA" dirty="0"/>
          </a:p>
          <a:p>
            <a:r>
              <a:rPr lang="en-CA" dirty="0"/>
              <a:t>Specific Policy Areas of note </a:t>
            </a:r>
          </a:p>
          <a:p>
            <a:r>
              <a:rPr lang="en-CA" dirty="0"/>
              <a:t>3 – Canal District – as identified in the Canal District Master Plan, SPA is in place to enable redevelopment of these lands and connect downtown to the historic Rideau Canal. These lands will provide SF with continuous public waterfront access</a:t>
            </a:r>
          </a:p>
          <a:p>
            <a:r>
              <a:rPr lang="en-CA" dirty="0"/>
              <a:t>5 – Mazie / Cornelia – intended to be developed as a mixed use residential / commercial uses, compatible with residential surroundings. It permits a mix of densities, and will also promote active use with trail development along the Provincially Significant Wetland which abuts the area.</a:t>
            </a:r>
          </a:p>
          <a:p>
            <a:r>
              <a:rPr lang="en-CA" dirty="0"/>
              <a:t>6 – 361 Queen / former Gallipeau Centre. Features a few key uses, including residential, future dev area, 361 queen mixed use (existing buildings – same uses permitted as uptown mixed use), and corridor commercial. Intention is to enable development of a complete community, with some lands identified for residential and others set aside for future development. </a:t>
            </a:r>
            <a:r>
              <a:rPr lang="en-CA" dirty="0" err="1"/>
              <a:t>Redev</a:t>
            </a:r>
            <a:r>
              <a:rPr lang="en-CA" dirty="0"/>
              <a:t> in this area will need to conserve cultural heritage value and heritage attributes of the site </a:t>
            </a:r>
          </a:p>
          <a:p>
            <a:r>
              <a:rPr lang="en-CA" dirty="0"/>
              <a:t>7 – Lorne Street – lands identified as part of recommended changes to urban boundary to accommodate forecasted growth. Residential and employment area lands .</a:t>
            </a:r>
          </a:p>
        </p:txBody>
      </p:sp>
      <p:sp>
        <p:nvSpPr>
          <p:cNvPr id="4" name="Slide Number Placeholder 3"/>
          <p:cNvSpPr>
            <a:spLocks noGrp="1"/>
          </p:cNvSpPr>
          <p:nvPr>
            <p:ph type="sldNum" sz="quarter" idx="5"/>
          </p:nvPr>
        </p:nvSpPr>
        <p:spPr/>
        <p:txBody>
          <a:bodyPr/>
          <a:lstStyle/>
          <a:p>
            <a:fld id="{DF20FAE8-60D7-4527-A99B-5F263731ECE6}" type="slidenum">
              <a:rPr lang="en-US" smtClean="0"/>
              <a:t>7</a:t>
            </a:fld>
            <a:endParaRPr lang="en-US"/>
          </a:p>
        </p:txBody>
      </p:sp>
    </p:spTree>
    <p:extLst>
      <p:ext uri="{BB962C8B-B14F-4D97-AF65-F5344CB8AC3E}">
        <p14:creationId xmlns:p14="http://schemas.microsoft.com/office/powerpoint/2010/main" val="470690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F20FAE8-60D7-4527-A99B-5F263731ECE6}" type="slidenum">
              <a:rPr lang="en-US" smtClean="0"/>
              <a:t>8</a:t>
            </a:fld>
            <a:endParaRPr lang="en-US"/>
          </a:p>
        </p:txBody>
      </p:sp>
    </p:spTree>
    <p:extLst>
      <p:ext uri="{BB962C8B-B14F-4D97-AF65-F5344CB8AC3E}">
        <p14:creationId xmlns:p14="http://schemas.microsoft.com/office/powerpoint/2010/main" val="3226703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B12C-EB20-1F95-4956-AF74A078D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3A875D-22D8-780D-8686-D8E4575E2D9E}"/>
              </a:ext>
            </a:extLst>
          </p:cNvPr>
          <p:cNvSpPr>
            <a:spLocks noGrp="1" noRot="1" noChangeAspect="1"/>
          </p:cNvSpPr>
          <p:nvPr>
            <p:ph type="sldImg"/>
          </p:nvPr>
        </p:nvSpPr>
        <p:spPr>
          <a:xfrm>
            <a:off x="996950" y="733425"/>
            <a:ext cx="5500688" cy="3667125"/>
          </a:xfrm>
        </p:spPr>
      </p:sp>
      <p:sp>
        <p:nvSpPr>
          <p:cNvPr id="3" name="Notes Placeholder 2">
            <a:extLst>
              <a:ext uri="{FF2B5EF4-FFF2-40B4-BE49-F238E27FC236}">
                <a16:creationId xmlns:a16="http://schemas.microsoft.com/office/drawing/2014/main" id="{4E7E0DB5-6210-B209-699D-118123F774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585F6D-6594-6A57-194B-B1E4E77FB692}"/>
              </a:ext>
            </a:extLst>
          </p:cNvPr>
          <p:cNvSpPr>
            <a:spLocks noGrp="1"/>
          </p:cNvSpPr>
          <p:nvPr>
            <p:ph type="sldNum" sz="quarter" idx="10"/>
          </p:nvPr>
        </p:nvSpPr>
        <p:spPr/>
        <p:txBody>
          <a:bodyPr/>
          <a:lstStyle/>
          <a:p>
            <a:fld id="{A4B2E307-90F9-4C13-90B3-29231C230C4B}" type="slidenum">
              <a:rPr lang="en-US" smtClean="0"/>
              <a:pPr/>
              <a:t>9</a:t>
            </a:fld>
            <a:endParaRPr lang="en-US" dirty="0"/>
          </a:p>
        </p:txBody>
      </p:sp>
    </p:spTree>
    <p:extLst>
      <p:ext uri="{BB962C8B-B14F-4D97-AF65-F5344CB8AC3E}">
        <p14:creationId xmlns:p14="http://schemas.microsoft.com/office/powerpoint/2010/main" val="1791035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3591562"/>
            <a:ext cx="27980640" cy="7640320"/>
          </a:xfrm>
        </p:spPr>
        <p:txBody>
          <a:bodyPr anchor="b"/>
          <a:lstStyle>
            <a:lvl1pPr algn="ctr">
              <a:defRPr sz="19200"/>
            </a:lvl1pPr>
          </a:lstStyle>
          <a:p>
            <a:r>
              <a:rPr lang="en-US"/>
              <a:t>Click to edit Master title style</a:t>
            </a:r>
          </a:p>
        </p:txBody>
      </p:sp>
      <p:sp>
        <p:nvSpPr>
          <p:cNvPr id="3" name="Subtitle 2"/>
          <p:cNvSpPr>
            <a:spLocks noGrp="1"/>
          </p:cNvSpPr>
          <p:nvPr>
            <p:ph type="subTitle" idx="1"/>
          </p:nvPr>
        </p:nvSpPr>
        <p:spPr>
          <a:xfrm>
            <a:off x="4114800" y="11526522"/>
            <a:ext cx="246888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en-US"/>
              <a:t>Click to edit Master subtitle style</a:t>
            </a:r>
          </a:p>
        </p:txBody>
      </p:sp>
      <p:sp>
        <p:nvSpPr>
          <p:cNvPr id="4" name="Date Placeholder 3"/>
          <p:cNvSpPr>
            <a:spLocks noGrp="1"/>
          </p:cNvSpPr>
          <p:nvPr>
            <p:ph type="dt" sz="half" idx="10"/>
          </p:nvPr>
        </p:nvSpPr>
        <p:spPr/>
        <p:txBody>
          <a:bodyPr/>
          <a:lstStyle/>
          <a:p>
            <a:fld id="{9E0471BD-79F6-43A1-907C-B63BBEE07B2D}"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926008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0471BD-79F6-43A1-907C-B63BBEE07B2D}"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1619723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1168400"/>
            <a:ext cx="7098030" cy="1859788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63142" y="1168400"/>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0471BD-79F6-43A1-907C-B63BBEE07B2D}"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3352379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32918400" cy="21446836"/>
          </a:xfrm>
        </p:spPr>
        <p:txBody>
          <a:bodyPr/>
          <a:lstStyle/>
          <a:p>
            <a:endParaRPr lang="en-US" dirty="0"/>
          </a:p>
        </p:txBody>
      </p:sp>
      <p:sp>
        <p:nvSpPr>
          <p:cNvPr id="2" name="Title 1"/>
          <p:cNvSpPr>
            <a:spLocks noGrp="1"/>
          </p:cNvSpPr>
          <p:nvPr>
            <p:ph type="ctrTitle" hasCustomPrompt="1"/>
          </p:nvPr>
        </p:nvSpPr>
        <p:spPr>
          <a:xfrm>
            <a:off x="2468880" y="6817362"/>
            <a:ext cx="27980640" cy="4704081"/>
          </a:xfrm>
        </p:spPr>
        <p:txBody>
          <a:bodyPr>
            <a:noAutofit/>
          </a:bodyPr>
          <a:lstStyle>
            <a:lvl1pPr algn="ctr">
              <a:lnSpc>
                <a:spcPct val="90000"/>
              </a:lnSpc>
              <a:defRPr sz="17100" b="1">
                <a:solidFill>
                  <a:schemeClr val="accent2">
                    <a:lumMod val="60000"/>
                    <a:lumOff val="40000"/>
                  </a:schemeClr>
                </a:solidFill>
              </a:defRPr>
            </a:lvl1pPr>
          </a:lstStyle>
          <a:p>
            <a:r>
              <a:rPr lang="en-US" dirty="0"/>
              <a:t>CLICK TO EDIT MASTER TITLE STYLE</a:t>
            </a:r>
          </a:p>
        </p:txBody>
      </p:sp>
      <p:sp>
        <p:nvSpPr>
          <p:cNvPr id="3" name="Subtitle 2"/>
          <p:cNvSpPr>
            <a:spLocks noGrp="1"/>
          </p:cNvSpPr>
          <p:nvPr>
            <p:ph type="subTitle" idx="1"/>
          </p:nvPr>
        </p:nvSpPr>
        <p:spPr>
          <a:xfrm>
            <a:off x="4937760" y="12435840"/>
            <a:ext cx="23042880" cy="5608320"/>
          </a:xfrm>
        </p:spPr>
        <p:txBody>
          <a:bodyPr/>
          <a:lstStyle>
            <a:lvl1pPr marL="0" indent="0" algn="ctr">
              <a:buNone/>
              <a:defRPr b="1">
                <a:solidFill>
                  <a:schemeClr val="bg1"/>
                </a:solidFill>
              </a:defRPr>
            </a:lvl1pPr>
            <a:lvl2pPr marL="1567501" indent="0" algn="ctr">
              <a:buNone/>
              <a:defRPr>
                <a:solidFill>
                  <a:schemeClr val="tx1">
                    <a:tint val="75000"/>
                  </a:schemeClr>
                </a:solidFill>
              </a:defRPr>
            </a:lvl2pPr>
            <a:lvl3pPr marL="3135002" indent="0" algn="ctr">
              <a:buNone/>
              <a:defRPr>
                <a:solidFill>
                  <a:schemeClr val="tx1">
                    <a:tint val="75000"/>
                  </a:schemeClr>
                </a:solidFill>
              </a:defRPr>
            </a:lvl3pPr>
            <a:lvl4pPr marL="4702503" indent="0" algn="ctr">
              <a:buNone/>
              <a:defRPr>
                <a:solidFill>
                  <a:schemeClr val="tx1">
                    <a:tint val="75000"/>
                  </a:schemeClr>
                </a:solidFill>
              </a:defRPr>
            </a:lvl4pPr>
            <a:lvl5pPr marL="6270004" indent="0" algn="ctr">
              <a:buNone/>
              <a:defRPr>
                <a:solidFill>
                  <a:schemeClr val="tx1">
                    <a:tint val="75000"/>
                  </a:schemeClr>
                </a:solidFill>
              </a:defRPr>
            </a:lvl5pPr>
            <a:lvl6pPr marL="7837505" indent="0" algn="ctr">
              <a:buNone/>
              <a:defRPr>
                <a:solidFill>
                  <a:schemeClr val="tx1">
                    <a:tint val="75000"/>
                  </a:schemeClr>
                </a:solidFill>
              </a:defRPr>
            </a:lvl6pPr>
            <a:lvl7pPr marL="9405006" indent="0" algn="ctr">
              <a:buNone/>
              <a:defRPr>
                <a:solidFill>
                  <a:schemeClr val="tx1">
                    <a:tint val="75000"/>
                  </a:schemeClr>
                </a:solidFill>
              </a:defRPr>
            </a:lvl7pPr>
            <a:lvl8pPr marL="10972507" indent="0" algn="ctr">
              <a:buNone/>
              <a:defRPr>
                <a:solidFill>
                  <a:schemeClr val="tx1">
                    <a:tint val="75000"/>
                  </a:schemeClr>
                </a:solidFill>
              </a:defRPr>
            </a:lvl8pPr>
            <a:lvl9pPr marL="1254000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5551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0471BD-79F6-43A1-907C-B63BBEE07B2D}"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708093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5471167"/>
            <a:ext cx="28392120" cy="9128758"/>
          </a:xfrm>
        </p:spPr>
        <p:txBody>
          <a:bodyPr anchor="b"/>
          <a:lstStyle>
            <a:lvl1pPr>
              <a:defRPr sz="19200"/>
            </a:lvl1pPr>
          </a:lstStyle>
          <a:p>
            <a:r>
              <a:rPr lang="en-US"/>
              <a:t>Click to edit Master title style</a:t>
            </a:r>
          </a:p>
        </p:txBody>
      </p:sp>
      <p:sp>
        <p:nvSpPr>
          <p:cNvPr id="3" name="Text Placeholder 2"/>
          <p:cNvSpPr>
            <a:spLocks noGrp="1"/>
          </p:cNvSpPr>
          <p:nvPr>
            <p:ph type="body" idx="1"/>
          </p:nvPr>
        </p:nvSpPr>
        <p:spPr>
          <a:xfrm>
            <a:off x="2245997" y="14686287"/>
            <a:ext cx="28392120" cy="4800598"/>
          </a:xfrm>
        </p:spPr>
        <p:txBody>
          <a:bodyPr/>
          <a:lstStyle>
            <a:lvl1pPr marL="0" indent="0">
              <a:buNone/>
              <a:defRPr sz="7680">
                <a:solidFill>
                  <a:schemeClr val="tx1">
                    <a:tint val="82000"/>
                  </a:schemeClr>
                </a:solidFill>
              </a:defRPr>
            </a:lvl1pPr>
            <a:lvl2pPr marL="1463040" indent="0">
              <a:buNone/>
              <a:defRPr sz="6400">
                <a:solidFill>
                  <a:schemeClr val="tx1">
                    <a:tint val="82000"/>
                  </a:schemeClr>
                </a:solidFill>
              </a:defRPr>
            </a:lvl2pPr>
            <a:lvl3pPr marL="2926080" indent="0">
              <a:buNone/>
              <a:defRPr sz="5760">
                <a:solidFill>
                  <a:schemeClr val="tx1">
                    <a:tint val="82000"/>
                  </a:schemeClr>
                </a:solidFill>
              </a:defRPr>
            </a:lvl3pPr>
            <a:lvl4pPr marL="4389120" indent="0">
              <a:buNone/>
              <a:defRPr sz="5120">
                <a:solidFill>
                  <a:schemeClr val="tx1">
                    <a:tint val="82000"/>
                  </a:schemeClr>
                </a:solidFill>
              </a:defRPr>
            </a:lvl4pPr>
            <a:lvl5pPr marL="5852160" indent="0">
              <a:buNone/>
              <a:defRPr sz="5120">
                <a:solidFill>
                  <a:schemeClr val="tx1">
                    <a:tint val="82000"/>
                  </a:schemeClr>
                </a:solidFill>
              </a:defRPr>
            </a:lvl5pPr>
            <a:lvl6pPr marL="7315200" indent="0">
              <a:buNone/>
              <a:defRPr sz="5120">
                <a:solidFill>
                  <a:schemeClr val="tx1">
                    <a:tint val="82000"/>
                  </a:schemeClr>
                </a:solidFill>
              </a:defRPr>
            </a:lvl6pPr>
            <a:lvl7pPr marL="8778240" indent="0">
              <a:buNone/>
              <a:defRPr sz="5120">
                <a:solidFill>
                  <a:schemeClr val="tx1">
                    <a:tint val="82000"/>
                  </a:schemeClr>
                </a:solidFill>
              </a:defRPr>
            </a:lvl7pPr>
            <a:lvl8pPr marL="10241280" indent="0">
              <a:buNone/>
              <a:defRPr sz="5120">
                <a:solidFill>
                  <a:schemeClr val="tx1">
                    <a:tint val="82000"/>
                  </a:schemeClr>
                </a:solidFill>
              </a:defRPr>
            </a:lvl8pPr>
            <a:lvl9pPr marL="11704320" indent="0">
              <a:buNone/>
              <a:defRPr sz="512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0471BD-79F6-43A1-907C-B63BBEE07B2D}"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3972555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631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6649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0471BD-79F6-43A1-907C-B63BBEE07B2D}"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1417689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p>
        </p:txBody>
      </p:sp>
      <p:sp>
        <p:nvSpPr>
          <p:cNvPr id="3" name="Text Placeholder 2"/>
          <p:cNvSpPr>
            <a:spLocks noGrp="1"/>
          </p:cNvSpPr>
          <p:nvPr>
            <p:ph type="body" idx="1"/>
          </p:nvPr>
        </p:nvSpPr>
        <p:spPr>
          <a:xfrm>
            <a:off x="2267431" y="5379722"/>
            <a:ext cx="13926024"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4" name="Content Placeholder 3"/>
          <p:cNvSpPr>
            <a:spLocks noGrp="1"/>
          </p:cNvSpPr>
          <p:nvPr>
            <p:ph sz="half" idx="2"/>
          </p:nvPr>
        </p:nvSpPr>
        <p:spPr>
          <a:xfrm>
            <a:off x="2267431"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664942" y="5379722"/>
            <a:ext cx="13994608"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0471BD-79F6-43A1-907C-B63BBEE07B2D}"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2912705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0471BD-79F6-43A1-907C-B63BBEE07B2D}"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3554672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0471BD-79F6-43A1-907C-B63BBEE07B2D}"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3762753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p>
        </p:txBody>
      </p:sp>
      <p:sp>
        <p:nvSpPr>
          <p:cNvPr id="3" name="Content Placeholder 2"/>
          <p:cNvSpPr>
            <a:spLocks noGrp="1"/>
          </p:cNvSpPr>
          <p:nvPr>
            <p:ph idx="1"/>
          </p:nvPr>
        </p:nvSpPr>
        <p:spPr>
          <a:xfrm>
            <a:off x="13994608" y="3159765"/>
            <a:ext cx="1666494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9E0471BD-79F6-43A1-907C-B63BBEE07B2D}"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108441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en-US"/>
              <a:t>Click icon to add picture</a:t>
            </a:r>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9E0471BD-79F6-43A1-907C-B63BBEE07B2D}"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3DE168-902D-464B-8586-1F2920710611}" type="slidenum">
              <a:rPr lang="en-US" smtClean="0"/>
              <a:t>‹#›</a:t>
            </a:fld>
            <a:endParaRPr lang="en-US"/>
          </a:p>
        </p:txBody>
      </p:sp>
    </p:spTree>
    <p:extLst>
      <p:ext uri="{BB962C8B-B14F-4D97-AF65-F5344CB8AC3E}">
        <p14:creationId xmlns:p14="http://schemas.microsoft.com/office/powerpoint/2010/main" val="3409942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63140" y="5842000"/>
            <a:ext cx="28392120" cy="139242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63140" y="20340325"/>
            <a:ext cx="7406640" cy="1168400"/>
          </a:xfrm>
          <a:prstGeom prst="rect">
            <a:avLst/>
          </a:prstGeom>
        </p:spPr>
        <p:txBody>
          <a:bodyPr vert="horz" lIns="91440" tIns="45720" rIns="91440" bIns="45720" rtlCol="0" anchor="ctr"/>
          <a:lstStyle>
            <a:lvl1pPr algn="l">
              <a:defRPr sz="3840">
                <a:solidFill>
                  <a:schemeClr val="tx1">
                    <a:tint val="82000"/>
                  </a:schemeClr>
                </a:solidFill>
              </a:defRPr>
            </a:lvl1pPr>
          </a:lstStyle>
          <a:p>
            <a:fld id="{9E0471BD-79F6-43A1-907C-B63BBEE07B2D}" type="datetimeFigureOut">
              <a:rPr lang="en-US" smtClean="0"/>
              <a:t>8/24/2026</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91440" tIns="45720" rIns="91440" bIns="45720" rtlCol="0" anchor="ctr"/>
          <a:lstStyle>
            <a:lvl1pPr algn="ctr">
              <a:defRPr sz="384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91440" tIns="45720" rIns="91440" bIns="45720" rtlCol="0" anchor="ctr"/>
          <a:lstStyle>
            <a:lvl1pPr algn="r">
              <a:defRPr sz="3840">
                <a:solidFill>
                  <a:schemeClr val="tx1">
                    <a:tint val="82000"/>
                  </a:schemeClr>
                </a:solidFill>
              </a:defRPr>
            </a:lvl1pPr>
          </a:lstStyle>
          <a:p>
            <a:fld id="{843DE168-902D-464B-8586-1F2920710611}" type="slidenum">
              <a:rPr lang="en-US" smtClean="0"/>
              <a:t>‹#›</a:t>
            </a:fld>
            <a:endParaRPr lang="en-US"/>
          </a:p>
        </p:txBody>
      </p:sp>
    </p:spTree>
    <p:extLst>
      <p:ext uri="{BB962C8B-B14F-4D97-AF65-F5344CB8AC3E}">
        <p14:creationId xmlns:p14="http://schemas.microsoft.com/office/powerpoint/2010/main" val="41095785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2926080" rtl="0" eaLnBrk="1" latinLnBrk="0" hangingPunct="1">
        <a:lnSpc>
          <a:spcPct val="90000"/>
        </a:lnSpc>
        <a:spcBef>
          <a:spcPct val="0"/>
        </a:spcBef>
        <a:buNone/>
        <a:defRPr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9pPr>
    </p:bodyStyle>
    <p:otherStyle>
      <a:defPPr>
        <a:defRPr lang="en-US"/>
      </a:defPPr>
      <a:lvl1pPr marL="0" algn="l" defTabSz="2926080" rtl="0" eaLnBrk="1" latinLnBrk="0" hangingPunct="1">
        <a:defRPr sz="5760" kern="1200">
          <a:solidFill>
            <a:schemeClr val="tx1"/>
          </a:solidFill>
          <a:latin typeface="+mn-lt"/>
          <a:ea typeface="+mn-ea"/>
          <a:cs typeface="+mn-cs"/>
        </a:defRPr>
      </a:lvl1pPr>
      <a:lvl2pPr marL="1463040" algn="l" defTabSz="2926080" rtl="0" eaLnBrk="1" latinLnBrk="0" hangingPunct="1">
        <a:defRPr sz="5760" kern="1200">
          <a:solidFill>
            <a:schemeClr val="tx1"/>
          </a:solidFill>
          <a:latin typeface="+mn-lt"/>
          <a:ea typeface="+mn-ea"/>
          <a:cs typeface="+mn-cs"/>
        </a:defRPr>
      </a:lvl2pPr>
      <a:lvl3pPr marL="2926080" algn="l" defTabSz="2926080" rtl="0" eaLnBrk="1" latinLnBrk="0" hangingPunct="1">
        <a:defRPr sz="5760" kern="1200">
          <a:solidFill>
            <a:schemeClr val="tx1"/>
          </a:solidFill>
          <a:latin typeface="+mn-lt"/>
          <a:ea typeface="+mn-ea"/>
          <a:cs typeface="+mn-cs"/>
        </a:defRPr>
      </a:lvl3pPr>
      <a:lvl4pPr marL="4389120" algn="l" defTabSz="2926080" rtl="0" eaLnBrk="1" latinLnBrk="0" hangingPunct="1">
        <a:defRPr sz="5760" kern="1200">
          <a:solidFill>
            <a:schemeClr val="tx1"/>
          </a:solidFill>
          <a:latin typeface="+mn-lt"/>
          <a:ea typeface="+mn-ea"/>
          <a:cs typeface="+mn-cs"/>
        </a:defRPr>
      </a:lvl4pPr>
      <a:lvl5pPr marL="5852160" algn="l" defTabSz="2926080" rtl="0" eaLnBrk="1" latinLnBrk="0" hangingPunct="1">
        <a:defRPr sz="5760" kern="1200">
          <a:solidFill>
            <a:schemeClr val="tx1"/>
          </a:solidFill>
          <a:latin typeface="+mn-lt"/>
          <a:ea typeface="+mn-ea"/>
          <a:cs typeface="+mn-cs"/>
        </a:defRPr>
      </a:lvl5pPr>
      <a:lvl6pPr marL="7315200" algn="l" defTabSz="2926080" rtl="0" eaLnBrk="1" latinLnBrk="0" hangingPunct="1">
        <a:defRPr sz="5760" kern="1200">
          <a:solidFill>
            <a:schemeClr val="tx1"/>
          </a:solidFill>
          <a:latin typeface="+mn-lt"/>
          <a:ea typeface="+mn-ea"/>
          <a:cs typeface="+mn-cs"/>
        </a:defRPr>
      </a:lvl6pPr>
      <a:lvl7pPr marL="8778240" algn="l" defTabSz="2926080" rtl="0" eaLnBrk="1" latinLnBrk="0" hangingPunct="1">
        <a:defRPr sz="5760" kern="1200">
          <a:solidFill>
            <a:schemeClr val="tx1"/>
          </a:solidFill>
          <a:latin typeface="+mn-lt"/>
          <a:ea typeface="+mn-ea"/>
          <a:cs typeface="+mn-cs"/>
        </a:defRPr>
      </a:lvl7pPr>
      <a:lvl8pPr marL="10241280" algn="l" defTabSz="2926080" rtl="0" eaLnBrk="1" latinLnBrk="0" hangingPunct="1">
        <a:defRPr sz="5760" kern="1200">
          <a:solidFill>
            <a:schemeClr val="tx1"/>
          </a:solidFill>
          <a:latin typeface="+mn-lt"/>
          <a:ea typeface="+mn-ea"/>
          <a:cs typeface="+mn-cs"/>
        </a:defRPr>
      </a:lvl8pPr>
      <a:lvl9pPr marL="11704320" algn="l" defTabSz="2926080" rtl="0" eaLnBrk="1" latinLnBrk="0" hangingPunct="1">
        <a:defRPr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3.png"/><Relationship Id="rId12"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svg"/><Relationship Id="rId11" Type="http://schemas.openxmlformats.org/officeDocument/2006/relationships/diagramColors" Target="../diagrams/colors1.xml"/><Relationship Id="rId5" Type="http://schemas.openxmlformats.org/officeDocument/2006/relationships/image" Target="../media/image8.png"/><Relationship Id="rId10" Type="http://schemas.openxmlformats.org/officeDocument/2006/relationships/diagramQuickStyle" Target="../diagrams/quickStyle1.xml"/><Relationship Id="rId4" Type="http://schemas.openxmlformats.org/officeDocument/2006/relationships/image" Target="../media/image7.svg"/><Relationship Id="rId9"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42.svg"/><Relationship Id="rId3" Type="http://schemas.openxmlformats.org/officeDocument/2006/relationships/image" Target="../media/image2.png"/><Relationship Id="rId7" Type="http://schemas.openxmlformats.org/officeDocument/2006/relationships/image" Target="../media/image16.svg"/><Relationship Id="rId12" Type="http://schemas.openxmlformats.org/officeDocument/2006/relationships/image" Target="../media/image41.png"/><Relationship Id="rId2" Type="http://schemas.openxmlformats.org/officeDocument/2006/relationships/notesSlide" Target="../notesSlides/notesSlide12.xml"/><Relationship Id="rId16"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40.svg"/><Relationship Id="rId15" Type="http://schemas.openxmlformats.org/officeDocument/2006/relationships/image" Target="../media/image44.svg"/><Relationship Id="rId10" Type="http://schemas.openxmlformats.org/officeDocument/2006/relationships/image" Target="../media/image19.png"/><Relationship Id="rId4" Type="http://schemas.openxmlformats.org/officeDocument/2006/relationships/image" Target="../media/image39.png"/><Relationship Id="rId9" Type="http://schemas.openxmlformats.org/officeDocument/2006/relationships/image" Target="../media/image18.svg"/><Relationship Id="rId1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png"/><Relationship Id="rId7" Type="http://schemas.openxmlformats.org/officeDocument/2006/relationships/image" Target="../media/image9.svg"/><Relationship Id="rId12"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50.svg"/><Relationship Id="rId5" Type="http://schemas.openxmlformats.org/officeDocument/2006/relationships/image" Target="../media/image46.svg"/><Relationship Id="rId10" Type="http://schemas.openxmlformats.org/officeDocument/2006/relationships/image" Target="../media/image49.png"/><Relationship Id="rId4" Type="http://schemas.openxmlformats.org/officeDocument/2006/relationships/image" Target="../media/image45.png"/><Relationship Id="rId9" Type="http://schemas.openxmlformats.org/officeDocument/2006/relationships/image" Target="../media/image48.svg"/></Relationships>
</file>

<file path=ppt/slides/_rels/slide14.xml.rels><?xml version="1.0" encoding="UTF-8" standalone="yes"?>
<Relationships xmlns="http://schemas.openxmlformats.org/package/2006/relationships"><Relationship Id="rId3" Type="http://schemas.microsoft.com/office/2018/10/relationships/comments" Target="../comments/modernComment_107_34532A3B.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mailto:jaxisa@dillon.ca" TargetMode="External"/><Relationship Id="rId5" Type="http://schemas.openxmlformats.org/officeDocument/2006/relationships/hyperlink" Target="mailto:pmcmunn@smithsfalls.ca" TargetMode="External"/><Relationship Id="rId4" Type="http://schemas.openxmlformats.org/officeDocument/2006/relationships/hyperlink" Target="http://www.smithsfalls.ca/en/town-hall/opupdate.aspx"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3.png"/><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svg"/><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2.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3.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mailto:rbaksh@dillon.ca"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mailto:pmcmunn@smithsfalls.ca" TargetMode="External"/><Relationship Id="rId5" Type="http://schemas.openxmlformats.org/officeDocument/2006/relationships/image" Target="../media/image3.png"/><Relationship Id="rId4" Type="http://schemas.openxmlformats.org/officeDocument/2006/relationships/hyperlink" Target="http://www.smithsfalls.ca/en/town-hall/opupdate.asp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body of water with trees and grass&#10;&#10;AI-generated content may be incorrect.">
            <a:extLst>
              <a:ext uri="{FF2B5EF4-FFF2-40B4-BE49-F238E27FC236}">
                <a16:creationId xmlns:a16="http://schemas.microsoft.com/office/drawing/2014/main" id="{6BC35EEC-436D-8B3B-CEA8-65CC5D9DBA85}"/>
              </a:ext>
            </a:extLst>
          </p:cNvPr>
          <p:cNvPicPr>
            <a:picLocks noChangeAspect="1"/>
          </p:cNvPicPr>
          <p:nvPr/>
        </p:nvPicPr>
        <p:blipFill>
          <a:blip r:embed="rId3">
            <a:extLst>
              <a:ext uri="{28A0092B-C50C-407E-A947-70E740481C1C}">
                <a14:useLocalDpi xmlns:a14="http://schemas.microsoft.com/office/drawing/2010/main" val="0"/>
              </a:ext>
            </a:extLst>
          </a:blip>
          <a:srcRect r="19846" b="10591"/>
          <a:stretch/>
        </p:blipFill>
        <p:spPr>
          <a:xfrm>
            <a:off x="6926" y="4902647"/>
            <a:ext cx="32911474" cy="16551968"/>
          </a:xfrm>
          <a:prstGeom prst="rect">
            <a:avLst/>
          </a:prstGeom>
        </p:spPr>
      </p:pic>
      <p:sp>
        <p:nvSpPr>
          <p:cNvPr id="11" name="Rectangle 10"/>
          <p:cNvSpPr/>
          <p:nvPr/>
        </p:nvSpPr>
        <p:spPr>
          <a:xfrm rot="10800000">
            <a:off x="0" y="0"/>
            <a:ext cx="32931100" cy="21945599"/>
          </a:xfrm>
          <a:prstGeom prst="rect">
            <a:avLst/>
          </a:prstGeom>
          <a:gradFill flip="none" rotWithShape="1">
            <a:gsLst>
              <a:gs pos="58000">
                <a:schemeClr val="accent4">
                  <a:lumMod val="60000"/>
                  <a:lumOff val="40000"/>
                  <a:alpha val="20000"/>
                </a:schemeClr>
              </a:gs>
              <a:gs pos="0">
                <a:schemeClr val="accent4">
                  <a:lumMod val="50000"/>
                </a:schemeClr>
              </a:gs>
              <a:gs pos="100000">
                <a:schemeClr val="bg1">
                  <a:alpha val="5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95938" tIns="97969" rIns="195938" bIns="97969" rtlCol="0" anchor="ctr"/>
          <a:lstStyle/>
          <a:p>
            <a:pPr algn="ctr"/>
            <a:endParaRPr lang="en-US" dirty="0"/>
          </a:p>
        </p:txBody>
      </p:sp>
      <p:sp>
        <p:nvSpPr>
          <p:cNvPr id="6" name="Rectangle 5"/>
          <p:cNvSpPr/>
          <p:nvPr/>
        </p:nvSpPr>
        <p:spPr>
          <a:xfrm>
            <a:off x="-12700" y="16627473"/>
            <a:ext cx="32931100" cy="525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AutoShape 4" descr="Oxford County footer logo"/>
          <p:cNvSpPr>
            <a:spLocks noChangeAspect="1" noChangeArrowheads="1"/>
          </p:cNvSpPr>
          <p:nvPr/>
        </p:nvSpPr>
        <p:spPr bwMode="auto">
          <a:xfrm>
            <a:off x="155574" y="-144463"/>
            <a:ext cx="2892425" cy="2892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 name="AutoShape 2" descr="Oxford County footer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5" name="AutoShape 4" descr="Oxford County footer log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8" name="Picture 7" descr="A logo for a company&#10;&#10;Description automatically generated">
            <a:extLst>
              <a:ext uri="{FF2B5EF4-FFF2-40B4-BE49-F238E27FC236}">
                <a16:creationId xmlns:a16="http://schemas.microsoft.com/office/drawing/2014/main" id="{93A4DE29-E5DD-90A7-9CB1-E414541D9F06}"/>
              </a:ext>
            </a:extLst>
          </p:cNvPr>
          <p:cNvPicPr>
            <a:picLocks noChangeAspect="1"/>
          </p:cNvPicPr>
          <p:nvPr/>
        </p:nvPicPr>
        <p:blipFill rotWithShape="1">
          <a:blip r:embed="rId4">
            <a:extLst>
              <a:ext uri="{28A0092B-C50C-407E-A947-70E740481C1C}">
                <a14:useLocalDpi xmlns:a14="http://schemas.microsoft.com/office/drawing/2010/main" val="0"/>
              </a:ext>
            </a:extLst>
          </a:blip>
          <a:srcRect b="13805"/>
          <a:stretch/>
        </p:blipFill>
        <p:spPr>
          <a:xfrm>
            <a:off x="23362085" y="17014472"/>
            <a:ext cx="4925143" cy="4245233"/>
          </a:xfrm>
          <a:prstGeom prst="rect">
            <a:avLst/>
          </a:prstGeom>
        </p:spPr>
      </p:pic>
      <p:sp>
        <p:nvSpPr>
          <p:cNvPr id="7" name="Rectangle 6"/>
          <p:cNvSpPr/>
          <p:nvPr/>
        </p:nvSpPr>
        <p:spPr>
          <a:xfrm>
            <a:off x="192655" y="186184"/>
            <a:ext cx="14742690" cy="3200876"/>
          </a:xfrm>
          <a:prstGeom prst="rect">
            <a:avLst/>
          </a:prstGeom>
        </p:spPr>
        <p:txBody>
          <a:bodyPr wrap="none">
            <a:spAutoFit/>
          </a:bodyPr>
          <a:lstStyle/>
          <a:p>
            <a:r>
              <a:rPr lang="en-US" sz="10600" b="1" cap="all" dirty="0">
                <a:solidFill>
                  <a:schemeClr val="bg1"/>
                </a:solidFill>
                <a:latin typeface="Tw Cen MT" panose="020B0602020104020603" pitchFamily="34" charset="0"/>
                <a:ea typeface="+mj-ea"/>
                <a:cs typeface="+mj-cs"/>
              </a:rPr>
              <a:t>New Official Plan</a:t>
            </a:r>
          </a:p>
          <a:p>
            <a:r>
              <a:rPr lang="en-US" sz="9600" i="1" cap="all" dirty="0">
                <a:solidFill>
                  <a:schemeClr val="bg1"/>
                </a:solidFill>
                <a:latin typeface="Tw Cen MT" panose="020B0602020104020603" pitchFamily="34" charset="0"/>
              </a:rPr>
              <a:t>Statutory Public Meeting</a:t>
            </a:r>
          </a:p>
        </p:txBody>
      </p:sp>
      <p:sp>
        <p:nvSpPr>
          <p:cNvPr id="9" name="Subtitle 8"/>
          <p:cNvSpPr>
            <a:spLocks noGrp="1"/>
          </p:cNvSpPr>
          <p:nvPr>
            <p:ph type="subTitle" idx="1"/>
          </p:nvPr>
        </p:nvSpPr>
        <p:spPr>
          <a:xfrm>
            <a:off x="19629" y="15240000"/>
            <a:ext cx="17386843" cy="5943505"/>
          </a:xfrm>
        </p:spPr>
        <p:txBody>
          <a:bodyPr>
            <a:normAutofit/>
          </a:bodyPr>
          <a:lstStyle/>
          <a:p>
            <a:pPr algn="l"/>
            <a:r>
              <a:rPr lang="en-US" sz="8000" dirty="0">
                <a:latin typeface="Arial" panose="020B0604020202020204" pitchFamily="34" charset="0"/>
                <a:cs typeface="Arial" panose="020B0604020202020204" pitchFamily="34" charset="0"/>
              </a:rPr>
              <a:t>Town of Smiths Falls</a:t>
            </a:r>
          </a:p>
          <a:p>
            <a:pPr algn="l"/>
            <a:r>
              <a:rPr lang="en-CA" sz="4800" b="0" dirty="0">
                <a:solidFill>
                  <a:schemeClr val="tx1"/>
                </a:solidFill>
                <a:latin typeface="Arial" panose="020B0604020202020204" pitchFamily="34" charset="0"/>
                <a:cs typeface="Arial" panose="020B0604020202020204" pitchFamily="34" charset="0"/>
              </a:rPr>
              <a:t>Tuesday, August 25, 2026</a:t>
            </a:r>
          </a:p>
          <a:p>
            <a:pPr algn="l"/>
            <a:r>
              <a:rPr lang="en-CA" sz="4800" b="0" dirty="0">
                <a:solidFill>
                  <a:schemeClr val="tx1">
                    <a:lumMod val="75000"/>
                    <a:lumOff val="25000"/>
                  </a:schemeClr>
                </a:solidFill>
                <a:latin typeface="Arial" panose="020B0604020202020204" pitchFamily="34" charset="0"/>
                <a:cs typeface="Arial" panose="020B0604020202020204" pitchFamily="34" charset="0"/>
              </a:rPr>
              <a:t>5:00 – 7:00 PM </a:t>
            </a:r>
          </a:p>
          <a:p>
            <a:pPr algn="l"/>
            <a:r>
              <a:rPr lang="en-CA" sz="4800" b="0" dirty="0">
                <a:solidFill>
                  <a:schemeClr val="tx1">
                    <a:lumMod val="75000"/>
                    <a:lumOff val="25000"/>
                  </a:schemeClr>
                </a:solidFill>
                <a:latin typeface="Arial" panose="020B0604020202020204" pitchFamily="34" charset="0"/>
                <a:cs typeface="Arial" panose="020B0604020202020204" pitchFamily="34" charset="0"/>
              </a:rPr>
              <a:t>Council Chambers, Town Hall</a:t>
            </a:r>
          </a:p>
          <a:p>
            <a:pPr algn="l"/>
            <a:r>
              <a:rPr lang="en-CA" sz="4800" b="0" dirty="0">
                <a:solidFill>
                  <a:schemeClr val="tx1">
                    <a:lumMod val="75000"/>
                    <a:lumOff val="25000"/>
                  </a:schemeClr>
                </a:solidFill>
                <a:latin typeface="Arial" panose="020B0604020202020204" pitchFamily="34" charset="0"/>
                <a:cs typeface="Arial" panose="020B0604020202020204" pitchFamily="34" charset="0"/>
              </a:rPr>
              <a:t>77 Beckwith Street North</a:t>
            </a:r>
          </a:p>
        </p:txBody>
      </p:sp>
      <p:pic>
        <p:nvPicPr>
          <p:cNvPr id="4" name="Dillon Logo">
            <a:extLst>
              <a:ext uri="{FF2B5EF4-FFF2-40B4-BE49-F238E27FC236}">
                <a16:creationId xmlns:a16="http://schemas.microsoft.com/office/drawing/2014/main" id="{6CF65213-B149-7CA1-C94B-4E0134A3D44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94155" y="19980613"/>
            <a:ext cx="3290124" cy="617591"/>
          </a:xfrm>
          <a:prstGeom prst="rect">
            <a:avLst/>
          </a:prstGeom>
        </p:spPr>
      </p:pic>
      <p:sp>
        <p:nvSpPr>
          <p:cNvPr id="13" name="TextBox 12">
            <a:extLst>
              <a:ext uri="{FF2B5EF4-FFF2-40B4-BE49-F238E27FC236}">
                <a16:creationId xmlns:a16="http://schemas.microsoft.com/office/drawing/2014/main" id="{FF4011D2-0832-CEF4-083F-26D88E73E022}"/>
              </a:ext>
            </a:extLst>
          </p:cNvPr>
          <p:cNvSpPr txBox="1"/>
          <p:nvPr/>
        </p:nvSpPr>
        <p:spPr>
          <a:xfrm>
            <a:off x="-12700" y="3279578"/>
            <a:ext cx="20557670" cy="4524315"/>
          </a:xfrm>
          <a:prstGeom prst="rect">
            <a:avLst/>
          </a:prstGeom>
          <a:solidFill>
            <a:srgbClr val="508FA7"/>
          </a:solidFill>
        </p:spPr>
        <p:txBody>
          <a:bodyPr wrap="square">
            <a:spAutoFit/>
          </a:bodyPr>
          <a:lstStyle/>
          <a:p>
            <a:r>
              <a:rPr lang="en-US" sz="9600" b="1" cap="all" dirty="0">
                <a:solidFill>
                  <a:schemeClr val="bg1"/>
                </a:solidFill>
                <a:latin typeface="Tw Cen MT" panose="020B0602020104020603" pitchFamily="34" charset="0"/>
                <a:ea typeface="+mj-ea"/>
                <a:cs typeface="+mj-cs"/>
              </a:rPr>
              <a:t>+</a:t>
            </a:r>
          </a:p>
          <a:p>
            <a:r>
              <a:rPr lang="en-US" sz="9600" b="1" cap="all" dirty="0">
                <a:solidFill>
                  <a:schemeClr val="bg1"/>
                </a:solidFill>
                <a:latin typeface="Tw Cen MT" panose="020B0602020104020603" pitchFamily="34" charset="0"/>
                <a:ea typeface="+mj-ea"/>
                <a:cs typeface="+mj-cs"/>
              </a:rPr>
              <a:t>Transportation master Plan</a:t>
            </a:r>
          </a:p>
          <a:p>
            <a:r>
              <a:rPr lang="en-US" sz="9600" i="1" cap="all" dirty="0">
                <a:solidFill>
                  <a:schemeClr val="bg1"/>
                </a:solidFill>
                <a:latin typeface="Tw Cen MT" panose="020B0602020104020603" pitchFamily="34" charset="0"/>
                <a:ea typeface="+mj-ea"/>
                <a:cs typeface="+mj-cs"/>
              </a:rPr>
              <a:t>Public Meeting</a:t>
            </a:r>
          </a:p>
        </p:txBody>
      </p:sp>
    </p:spTree>
    <p:extLst>
      <p:ext uri="{BB962C8B-B14F-4D97-AF65-F5344CB8AC3E}">
        <p14:creationId xmlns:p14="http://schemas.microsoft.com/office/powerpoint/2010/main" val="377646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7DE4-CA10-18CF-5FE2-40C7FE291E4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7AA4985-1BAC-A851-3997-7D20849B668C}"/>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F3515F0C-65EA-EE99-1D9B-507452DE7E45}"/>
              </a:ext>
            </a:extLst>
          </p:cNvPr>
          <p:cNvSpPr/>
          <p:nvPr/>
        </p:nvSpPr>
        <p:spPr>
          <a:xfrm>
            <a:off x="11658595" y="291158"/>
            <a:ext cx="20568383"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a:solidFill>
                  <a:schemeClr val="bg1"/>
                </a:solidFill>
                <a:latin typeface="Arial" panose="020B0604020202020204" pitchFamily="34" charset="0"/>
                <a:cs typeface="Arial" panose="020B0604020202020204" pitchFamily="34" charset="0"/>
              </a:rPr>
              <a:t>TMP – Problem Identification</a:t>
            </a:r>
            <a:endParaRPr lang="en-CA" sz="11500" b="1">
              <a:solidFill>
                <a:schemeClr val="bg1"/>
              </a:solidFill>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EE5291E7-2934-F5B3-4A7A-74F6E2C5A225}"/>
              </a:ext>
            </a:extLst>
          </p:cNvPr>
          <p:cNvGrpSpPr/>
          <p:nvPr/>
        </p:nvGrpSpPr>
        <p:grpSpPr>
          <a:xfrm>
            <a:off x="25196101" y="6021434"/>
            <a:ext cx="3294744" cy="1561739"/>
            <a:chOff x="14811829" y="11728283"/>
            <a:chExt cx="3294744" cy="1561739"/>
          </a:xfrm>
        </p:grpSpPr>
        <p:pic>
          <p:nvPicPr>
            <p:cNvPr id="12" name="Graphic 11" descr="Traffic light with solid fill">
              <a:extLst>
                <a:ext uri="{FF2B5EF4-FFF2-40B4-BE49-F238E27FC236}">
                  <a16:creationId xmlns:a16="http://schemas.microsoft.com/office/drawing/2014/main" id="{2CF1A9AB-4669-4BCA-6DF0-EFC809E131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45112" y="11728283"/>
              <a:ext cx="914400" cy="914400"/>
            </a:xfrm>
            <a:prstGeom prst="rect">
              <a:avLst/>
            </a:prstGeom>
          </p:spPr>
        </p:pic>
        <p:pic>
          <p:nvPicPr>
            <p:cNvPr id="13" name="Graphic 12" descr="Car with solid fill">
              <a:extLst>
                <a:ext uri="{FF2B5EF4-FFF2-40B4-BE49-F238E27FC236}">
                  <a16:creationId xmlns:a16="http://schemas.microsoft.com/office/drawing/2014/main" id="{DD491906-9A0C-5410-BF08-CD289EDB1D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11829" y="12375622"/>
              <a:ext cx="914400" cy="914400"/>
            </a:xfrm>
            <a:prstGeom prst="rect">
              <a:avLst/>
            </a:prstGeom>
          </p:spPr>
        </p:pic>
        <p:pic>
          <p:nvPicPr>
            <p:cNvPr id="14" name="Graphic 13" descr="Car with solid fill">
              <a:extLst>
                <a:ext uri="{FF2B5EF4-FFF2-40B4-BE49-F238E27FC236}">
                  <a16:creationId xmlns:a16="http://schemas.microsoft.com/office/drawing/2014/main" id="{59EC693C-2F98-882B-95C2-46C8DF00B8B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7192173" y="12375622"/>
              <a:ext cx="914400" cy="914400"/>
            </a:xfrm>
            <a:prstGeom prst="rect">
              <a:avLst/>
            </a:prstGeom>
          </p:spPr>
        </p:pic>
      </p:grpSp>
      <p:sp>
        <p:nvSpPr>
          <p:cNvPr id="22" name="Rounded Rectangle 76">
            <a:extLst>
              <a:ext uri="{FF2B5EF4-FFF2-40B4-BE49-F238E27FC236}">
                <a16:creationId xmlns:a16="http://schemas.microsoft.com/office/drawing/2014/main" id="{C975524C-AB30-267C-3F22-290900250B0D}"/>
              </a:ext>
            </a:extLst>
          </p:cNvPr>
          <p:cNvSpPr/>
          <p:nvPr/>
        </p:nvSpPr>
        <p:spPr>
          <a:xfrm>
            <a:off x="11287126" y="3666455"/>
            <a:ext cx="21112830" cy="2346180"/>
          </a:xfrm>
          <a:prstGeom prst="roundRect">
            <a:avLst>
              <a:gd name="adj" fmla="val 9660"/>
            </a:avLst>
          </a:prstGeom>
          <a:noFill/>
          <a:ln w="12700" cap="flat" cmpd="sng" algn="ctr">
            <a:noFill/>
            <a:prstDash val="solid"/>
            <a:miter lim="800000"/>
          </a:ln>
          <a:effectLst/>
        </p:spPr>
        <p:txBody>
          <a:bodyPr rtlCol="0" anchor="ctr"/>
          <a:lstStyle/>
          <a:p>
            <a:pPr algn="ctr"/>
            <a:r>
              <a:rPr lang="en-US" sz="4800" kern="8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The future road network for Smiths Falls has been reviewed to identify potential problems and opportunities. The identified problems and opportunities were compiled and arranged into four categories: </a:t>
            </a:r>
          </a:p>
        </p:txBody>
      </p:sp>
      <p:sp>
        <p:nvSpPr>
          <p:cNvPr id="21" name="Rounded Rectangle 76">
            <a:extLst>
              <a:ext uri="{FF2B5EF4-FFF2-40B4-BE49-F238E27FC236}">
                <a16:creationId xmlns:a16="http://schemas.microsoft.com/office/drawing/2014/main" id="{7DBB4C13-3B0C-2FB5-D90B-BA44C68F90AD}"/>
              </a:ext>
            </a:extLst>
          </p:cNvPr>
          <p:cNvSpPr/>
          <p:nvPr/>
        </p:nvSpPr>
        <p:spPr>
          <a:xfrm>
            <a:off x="11658596" y="14424310"/>
            <a:ext cx="20568383" cy="2957275"/>
          </a:xfrm>
          <a:prstGeom prst="roundRect">
            <a:avLst>
              <a:gd name="adj" fmla="val 9660"/>
            </a:avLst>
          </a:prstGeom>
          <a:solidFill>
            <a:srgbClr val="0C6D82"/>
          </a:solidFill>
          <a:ln w="12700" cap="flat" cmpd="sng" algn="ctr">
            <a:noFill/>
            <a:prstDash val="solid"/>
            <a:miter lim="800000"/>
          </a:ln>
          <a:effectLst/>
        </p:spPr>
        <p:txBody>
          <a:bodyPr rtlCol="0" anchor="ctr"/>
          <a:lstStyle/>
          <a:p>
            <a:pPr algn="ctr"/>
            <a:r>
              <a:rPr lang="en-US" sz="5400" b="1">
                <a:solidFill>
                  <a:schemeClr val="bg1"/>
                </a:solidFill>
                <a:latin typeface="Arial" panose="020B0604020202020204" pitchFamily="34" charset="0"/>
                <a:cs typeface="Arial" panose="020B0604020202020204" pitchFamily="34" charset="0"/>
              </a:rPr>
              <a:t>Strategic Capacity</a:t>
            </a:r>
          </a:p>
          <a:p>
            <a:pPr algn="ctr"/>
            <a:endParaRPr lang="en-US" b="1">
              <a:solidFill>
                <a:schemeClr val="bg1"/>
              </a:solidFill>
              <a:latin typeface="Arial" panose="020B0604020202020204" pitchFamily="34" charset="0"/>
              <a:cs typeface="Arial" panose="020B0604020202020204" pitchFamily="34" charset="0"/>
            </a:endParaRPr>
          </a:p>
          <a:p>
            <a:pPr algn="ctr"/>
            <a:r>
              <a:rPr lang="en-US" sz="4800">
                <a:solidFill>
                  <a:schemeClr val="bg1"/>
                </a:solidFill>
                <a:latin typeface="Arial" panose="020B0604020202020204" pitchFamily="34" charset="0"/>
                <a:cs typeface="Arial" panose="020B0604020202020204" pitchFamily="34" charset="0"/>
              </a:rPr>
              <a:t>Sections of road where projected traffic volumes are expected to exceed the maximum through lane capacity.</a:t>
            </a:r>
            <a:endParaRPr lang="en-US" sz="4800" kern="80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23" name="Rounded Rectangle 76">
            <a:extLst>
              <a:ext uri="{FF2B5EF4-FFF2-40B4-BE49-F238E27FC236}">
                <a16:creationId xmlns:a16="http://schemas.microsoft.com/office/drawing/2014/main" id="{B450FA13-1C08-BFB2-5FAE-F0C8F30A49AA}"/>
              </a:ext>
            </a:extLst>
          </p:cNvPr>
          <p:cNvSpPr/>
          <p:nvPr/>
        </p:nvSpPr>
        <p:spPr>
          <a:xfrm>
            <a:off x="11658595" y="6184085"/>
            <a:ext cx="20568383" cy="3960000"/>
          </a:xfrm>
          <a:prstGeom prst="roundRect">
            <a:avLst>
              <a:gd name="adj" fmla="val 9660"/>
            </a:avLst>
          </a:prstGeom>
          <a:solidFill>
            <a:srgbClr val="0C6D82"/>
          </a:solidFill>
          <a:ln w="12700" cap="flat" cmpd="sng" algn="ctr">
            <a:noFill/>
            <a:prstDash val="solid"/>
            <a:miter lim="800000"/>
          </a:ln>
          <a:effectLst/>
        </p:spPr>
        <p:txBody>
          <a:bodyPr rtlCol="0" anchor="ctr"/>
          <a:lstStyle/>
          <a:p>
            <a:pPr algn="ctr"/>
            <a:r>
              <a:rPr lang="en-US" sz="5400" b="1" dirty="0">
                <a:solidFill>
                  <a:schemeClr val="bg1"/>
                </a:solidFill>
                <a:latin typeface="Arial" panose="020B0604020202020204" pitchFamily="34" charset="0"/>
                <a:cs typeface="Arial" panose="020B0604020202020204" pitchFamily="34" charset="0"/>
              </a:rPr>
              <a:t>Localized Improvements</a:t>
            </a:r>
          </a:p>
          <a:p>
            <a:pPr algn="ctr"/>
            <a:endParaRPr lang="en-US" b="1" dirty="0">
              <a:solidFill>
                <a:schemeClr val="bg1"/>
              </a:solidFill>
              <a:latin typeface="Arial" panose="020B0604020202020204" pitchFamily="34" charset="0"/>
              <a:cs typeface="Arial" panose="020B0604020202020204" pitchFamily="34" charset="0"/>
            </a:endParaRPr>
          </a:p>
          <a:p>
            <a:pPr algn="ctr"/>
            <a:r>
              <a:rPr lang="en-US" sz="4800" dirty="0">
                <a:solidFill>
                  <a:schemeClr val="bg1"/>
                </a:solidFill>
                <a:latin typeface="Arial" panose="020B0604020202020204" pitchFamily="34" charset="0"/>
                <a:cs typeface="Arial" panose="020B0604020202020204" pitchFamily="34" charset="0"/>
              </a:rPr>
              <a:t>Intersections of small sections of road that may benefit from improvements to traffic operations, safety, connectivity, surface treatments, etc. Individual improvements may together improve the transportation network overall. </a:t>
            </a:r>
            <a:endParaRPr lang="en-US" sz="4400" dirty="0">
              <a:solidFill>
                <a:schemeClr val="bg1"/>
              </a:solidFill>
              <a:latin typeface="Arial" panose="020B0604020202020204" pitchFamily="34" charset="0"/>
              <a:cs typeface="Arial" panose="020B0604020202020204" pitchFamily="34" charset="0"/>
            </a:endParaRPr>
          </a:p>
        </p:txBody>
      </p:sp>
      <p:sp>
        <p:nvSpPr>
          <p:cNvPr id="24" name="Rounded Rectangle 76">
            <a:extLst>
              <a:ext uri="{FF2B5EF4-FFF2-40B4-BE49-F238E27FC236}">
                <a16:creationId xmlns:a16="http://schemas.microsoft.com/office/drawing/2014/main" id="{A8AE96F6-4615-6D04-06B4-5DF2083FC1F6}"/>
              </a:ext>
            </a:extLst>
          </p:cNvPr>
          <p:cNvSpPr/>
          <p:nvPr/>
        </p:nvSpPr>
        <p:spPr>
          <a:xfrm>
            <a:off x="11658596" y="17670792"/>
            <a:ext cx="20568383" cy="2957275"/>
          </a:xfrm>
          <a:prstGeom prst="roundRect">
            <a:avLst>
              <a:gd name="adj" fmla="val 9660"/>
            </a:avLst>
          </a:prstGeom>
          <a:solidFill>
            <a:srgbClr val="0C6D82"/>
          </a:solidFill>
          <a:ln w="12700" cap="flat" cmpd="sng" algn="ctr">
            <a:noFill/>
            <a:prstDash val="solid"/>
            <a:miter lim="800000"/>
          </a:ln>
          <a:effectLst/>
        </p:spPr>
        <p:txBody>
          <a:bodyPr rtlCol="0" anchor="t"/>
          <a:lstStyle/>
          <a:p>
            <a:pPr algn="ctr"/>
            <a:r>
              <a:rPr lang="en-US" sz="5400" b="1">
                <a:solidFill>
                  <a:schemeClr val="bg1"/>
                </a:solidFill>
                <a:latin typeface="Arial" panose="020B0604020202020204" pitchFamily="34" charset="0"/>
                <a:cs typeface="Arial" panose="020B0604020202020204" pitchFamily="34" charset="0"/>
              </a:rPr>
              <a:t>Active Transportation</a:t>
            </a:r>
          </a:p>
          <a:p>
            <a:pPr algn="ctr"/>
            <a:endParaRPr lang="en-US" b="1">
              <a:solidFill>
                <a:schemeClr val="bg1"/>
              </a:solidFill>
              <a:latin typeface="Arial" panose="020B0604020202020204" pitchFamily="34" charset="0"/>
              <a:cs typeface="Arial" panose="020B0604020202020204" pitchFamily="34" charset="0"/>
            </a:endParaRPr>
          </a:p>
          <a:p>
            <a:pPr algn="ctr"/>
            <a:r>
              <a:rPr lang="en-US" sz="4800">
                <a:solidFill>
                  <a:schemeClr val="bg1"/>
                </a:solidFill>
                <a:latin typeface="Arial" panose="020B0604020202020204" pitchFamily="34" charset="0"/>
                <a:cs typeface="Arial" panose="020B0604020202020204" pitchFamily="34" charset="0"/>
              </a:rPr>
              <a:t>Areas where planned transportation facilities will not fit within the right-of-way unless the cross section is adjusted to create space for all modes. </a:t>
            </a:r>
          </a:p>
        </p:txBody>
      </p:sp>
      <p:sp>
        <p:nvSpPr>
          <p:cNvPr id="35" name="Rounded Rectangle 76">
            <a:extLst>
              <a:ext uri="{FF2B5EF4-FFF2-40B4-BE49-F238E27FC236}">
                <a16:creationId xmlns:a16="http://schemas.microsoft.com/office/drawing/2014/main" id="{95F128C0-80A4-B163-3E6C-5561969F5067}"/>
              </a:ext>
            </a:extLst>
          </p:cNvPr>
          <p:cNvSpPr/>
          <p:nvPr/>
        </p:nvSpPr>
        <p:spPr>
          <a:xfrm>
            <a:off x="11658597" y="10434290"/>
            <a:ext cx="20568383" cy="3700814"/>
          </a:xfrm>
          <a:prstGeom prst="roundRect">
            <a:avLst>
              <a:gd name="adj" fmla="val 9660"/>
            </a:avLst>
          </a:prstGeom>
          <a:solidFill>
            <a:srgbClr val="0C6D82"/>
          </a:solidFill>
          <a:ln w="12700" cap="flat" cmpd="sng" algn="ctr">
            <a:noFill/>
            <a:prstDash val="solid"/>
            <a:miter lim="800000"/>
          </a:ln>
          <a:effectLst/>
        </p:spPr>
        <p:txBody>
          <a:bodyPr rtlCol="0" anchor="t"/>
          <a:lstStyle/>
          <a:p>
            <a:pPr algn="ctr"/>
            <a:r>
              <a:rPr lang="en-US" sz="5400" b="1" dirty="0">
                <a:solidFill>
                  <a:schemeClr val="bg1"/>
                </a:solidFill>
                <a:latin typeface="Arial" panose="020B0604020202020204" pitchFamily="34" charset="0"/>
                <a:cs typeface="Arial" panose="020B0604020202020204" pitchFamily="34" charset="0"/>
              </a:rPr>
              <a:t>Connectivity</a:t>
            </a:r>
          </a:p>
          <a:p>
            <a:pPr algn="ctr"/>
            <a:endParaRPr lang="en-US" b="1" dirty="0">
              <a:solidFill>
                <a:schemeClr val="bg1"/>
              </a:solidFill>
              <a:latin typeface="Arial" panose="020B0604020202020204" pitchFamily="34" charset="0"/>
              <a:cs typeface="Arial" panose="020B0604020202020204" pitchFamily="34" charset="0"/>
            </a:endParaRPr>
          </a:p>
          <a:p>
            <a:pPr algn="ctr"/>
            <a:r>
              <a:rPr lang="en-US" sz="4800" dirty="0">
                <a:solidFill>
                  <a:schemeClr val="bg1"/>
                </a:solidFill>
                <a:latin typeface="Arial" panose="020B0604020202020204" pitchFamily="34" charset="0"/>
                <a:cs typeface="Arial" panose="020B0604020202020204" pitchFamily="34" charset="0"/>
              </a:rPr>
              <a:t>Network gaps that if filled may reduce traffic volumes on other corridors, reduce out of way travel, and/or increase accessibility to areas of the Municipality.</a:t>
            </a:r>
          </a:p>
        </p:txBody>
      </p:sp>
      <p:pic>
        <p:nvPicPr>
          <p:cNvPr id="3" name="Dillon Logo">
            <a:extLst>
              <a:ext uri="{FF2B5EF4-FFF2-40B4-BE49-F238E27FC236}">
                <a16:creationId xmlns:a16="http://schemas.microsoft.com/office/drawing/2014/main" id="{641D5E7C-5D67-0880-3DEF-81F0C7B9241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48008" y="20452561"/>
            <a:ext cx="3290124" cy="617591"/>
          </a:xfrm>
          <a:prstGeom prst="rect">
            <a:avLst/>
          </a:prstGeom>
        </p:spPr>
      </p:pic>
      <p:sp>
        <p:nvSpPr>
          <p:cNvPr id="4" name="Rectangle 3">
            <a:extLst>
              <a:ext uri="{FF2B5EF4-FFF2-40B4-BE49-F238E27FC236}">
                <a16:creationId xmlns:a16="http://schemas.microsoft.com/office/drawing/2014/main" id="{956E2052-150A-ADFC-D316-95AD7B3ED25C}"/>
              </a:ext>
            </a:extLst>
          </p:cNvPr>
          <p:cNvSpPr/>
          <p:nvPr/>
        </p:nvSpPr>
        <p:spPr>
          <a:xfrm>
            <a:off x="380881" y="291159"/>
            <a:ext cx="10389367" cy="2919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a:solidFill>
                  <a:schemeClr val="bg1"/>
                </a:solidFill>
                <a:latin typeface="Arial" panose="020B0604020202020204" pitchFamily="34" charset="0"/>
                <a:cs typeface="Arial" panose="020B0604020202020204" pitchFamily="34" charset="0"/>
              </a:rPr>
              <a:t>TMP – Study Process</a:t>
            </a:r>
            <a:endParaRPr lang="en-CA" sz="11500" b="1">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211BCF3-2D28-46C1-EDC2-C2D98F305F84}"/>
              </a:ext>
            </a:extLst>
          </p:cNvPr>
          <p:cNvSpPr txBox="1"/>
          <p:nvPr/>
        </p:nvSpPr>
        <p:spPr>
          <a:xfrm>
            <a:off x="518445" y="4099740"/>
            <a:ext cx="9842320" cy="830997"/>
          </a:xfrm>
          <a:prstGeom prst="rect">
            <a:avLst/>
          </a:prstGeom>
          <a:noFill/>
        </p:spPr>
        <p:txBody>
          <a:bodyPr wrap="square" rtlCol="0">
            <a:spAutoFit/>
          </a:bodyPr>
          <a:lstStyle/>
          <a:p>
            <a:pPr algn="ctr"/>
            <a:r>
              <a:rPr lang="en-US" sz="4800" b="1">
                <a:solidFill>
                  <a:schemeClr val="tx1">
                    <a:lumMod val="65000"/>
                    <a:lumOff val="35000"/>
                  </a:schemeClr>
                </a:solidFill>
                <a:latin typeface="Arial" panose="020B0604020202020204" pitchFamily="34" charset="0"/>
                <a:cs typeface="Arial" panose="020B0604020202020204" pitchFamily="34" charset="0"/>
              </a:rPr>
              <a:t>The Municipal Class EA Process</a:t>
            </a:r>
          </a:p>
        </p:txBody>
      </p:sp>
      <p:sp>
        <p:nvSpPr>
          <p:cNvPr id="8" name="TextBox 7">
            <a:extLst>
              <a:ext uri="{FF2B5EF4-FFF2-40B4-BE49-F238E27FC236}">
                <a16:creationId xmlns:a16="http://schemas.microsoft.com/office/drawing/2014/main" id="{90657CE0-58B5-B61F-2212-D4E1F54C4283}"/>
              </a:ext>
            </a:extLst>
          </p:cNvPr>
          <p:cNvSpPr txBox="1"/>
          <p:nvPr/>
        </p:nvSpPr>
        <p:spPr>
          <a:xfrm>
            <a:off x="300271" y="5113021"/>
            <a:ext cx="10469977" cy="3046988"/>
          </a:xfrm>
          <a:prstGeom prst="rect">
            <a:avLst/>
          </a:prstGeom>
          <a:noFill/>
        </p:spPr>
        <p:txBody>
          <a:bodyPr wrap="square" rtlCol="0">
            <a:spAutoFit/>
          </a:bodyPr>
          <a:lstStyle/>
          <a:p>
            <a:pPr algn="ctr"/>
            <a:r>
              <a:rPr lang="en-US" sz="4800" dirty="0">
                <a:solidFill>
                  <a:schemeClr val="tx1">
                    <a:lumMod val="65000"/>
                    <a:lumOff val="35000"/>
                  </a:schemeClr>
                </a:solidFill>
                <a:latin typeface="Arial" panose="020B0604020202020204" pitchFamily="34" charset="0"/>
                <a:cs typeface="Arial" panose="020B0604020202020204" pitchFamily="34" charset="0"/>
              </a:rPr>
              <a:t>The Transportation Master Plan is following the Municipal Class Environmental Assessment Process for Master Plans for Phases 1 and 2:</a:t>
            </a:r>
          </a:p>
        </p:txBody>
      </p:sp>
      <p:sp>
        <p:nvSpPr>
          <p:cNvPr id="9" name="Star: 5 Points 8">
            <a:extLst>
              <a:ext uri="{FF2B5EF4-FFF2-40B4-BE49-F238E27FC236}">
                <a16:creationId xmlns:a16="http://schemas.microsoft.com/office/drawing/2014/main" id="{DE70019B-27C6-9044-02CE-EEFA134C28E3}"/>
              </a:ext>
            </a:extLst>
          </p:cNvPr>
          <p:cNvSpPr/>
          <p:nvPr/>
        </p:nvSpPr>
        <p:spPr>
          <a:xfrm>
            <a:off x="5493303" y="18940314"/>
            <a:ext cx="823678" cy="823678"/>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C7E18F6-380A-2A66-4FAC-705F41911617}"/>
              </a:ext>
            </a:extLst>
          </p:cNvPr>
          <p:cNvSpPr txBox="1"/>
          <p:nvPr/>
        </p:nvSpPr>
        <p:spPr>
          <a:xfrm>
            <a:off x="6316981" y="19040659"/>
            <a:ext cx="3995058" cy="1077218"/>
          </a:xfrm>
          <a:prstGeom prst="rect">
            <a:avLst/>
          </a:prstGeom>
          <a:noFill/>
        </p:spPr>
        <p:txBody>
          <a:bodyPr wrap="square" rtlCol="0">
            <a:spAutoFit/>
          </a:bodyPr>
          <a:lstStyle/>
          <a:p>
            <a:pPr algn="ctr"/>
            <a:r>
              <a:rPr lang="en-US" sz="4800">
                <a:latin typeface="Arial" panose="020B0604020202020204" pitchFamily="34" charset="0"/>
                <a:cs typeface="Arial" panose="020B0604020202020204" pitchFamily="34" charset="0"/>
              </a:rPr>
              <a:t>We are here</a:t>
            </a:r>
          </a:p>
          <a:p>
            <a:endParaRPr lang="en-US" sz="1600"/>
          </a:p>
        </p:txBody>
      </p:sp>
      <p:graphicFrame>
        <p:nvGraphicFramePr>
          <p:cNvPr id="15" name="Diagram 14">
            <a:extLst>
              <a:ext uri="{FF2B5EF4-FFF2-40B4-BE49-F238E27FC236}">
                <a16:creationId xmlns:a16="http://schemas.microsoft.com/office/drawing/2014/main" id="{38ED69DC-AFE3-F45B-582B-EB2EE2293052}"/>
              </a:ext>
            </a:extLst>
          </p:cNvPr>
          <p:cNvGraphicFramePr/>
          <p:nvPr/>
        </p:nvGraphicFramePr>
        <p:xfrm>
          <a:off x="815410" y="8761077"/>
          <a:ext cx="9248390" cy="1010627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7" name="Picture 16" descr="A logo for a company&#10;&#10;Description automatically generated">
            <a:extLst>
              <a:ext uri="{FF2B5EF4-FFF2-40B4-BE49-F238E27FC236}">
                <a16:creationId xmlns:a16="http://schemas.microsoft.com/office/drawing/2014/main" id="{ACC82830-9E5D-7476-6BAD-DCE4935C2E30}"/>
              </a:ext>
            </a:extLst>
          </p:cNvPr>
          <p:cNvPicPr>
            <a:picLocks noChangeAspect="1"/>
          </p:cNvPicPr>
          <p:nvPr/>
        </p:nvPicPr>
        <p:blipFill rotWithShape="1">
          <a:blip r:embed="rId13">
            <a:extLst>
              <a:ext uri="{28A0092B-C50C-407E-A947-70E740481C1C}">
                <a14:useLocalDpi xmlns:a14="http://schemas.microsoft.com/office/drawing/2010/main" val="0"/>
              </a:ext>
            </a:extLst>
          </a:blip>
          <a:srcRect b="13805"/>
          <a:stretch/>
        </p:blipFill>
        <p:spPr>
          <a:xfrm>
            <a:off x="380881" y="18880557"/>
            <a:ext cx="3290124" cy="2835926"/>
          </a:xfrm>
          <a:prstGeom prst="rect">
            <a:avLst/>
          </a:prstGeom>
        </p:spPr>
      </p:pic>
      <p:sp>
        <p:nvSpPr>
          <p:cNvPr id="18" name="TextBox 17">
            <a:extLst>
              <a:ext uri="{FF2B5EF4-FFF2-40B4-BE49-F238E27FC236}">
                <a16:creationId xmlns:a16="http://schemas.microsoft.com/office/drawing/2014/main" id="{F46ACF5D-AFC5-53D6-DDE1-B0C4B97B1B46}"/>
              </a:ext>
            </a:extLst>
          </p:cNvPr>
          <p:cNvSpPr txBox="1"/>
          <p:nvPr/>
        </p:nvSpPr>
        <p:spPr>
          <a:xfrm>
            <a:off x="8023123" y="21133781"/>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TRANSPORTATION MASTER PLAN</a:t>
            </a:r>
            <a:endParaRPr lang="en-CA" sz="2400" b="1" kern="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4F4A71D1-8529-F721-1D05-AE9DF9498E63}"/>
              </a:ext>
            </a:extLst>
          </p:cNvPr>
          <p:cNvCxnSpPr>
            <a:cxnSpLocks/>
          </p:cNvCxnSpPr>
          <p:nvPr/>
        </p:nvCxnSpPr>
        <p:spPr>
          <a:xfrm flipH="1">
            <a:off x="8023123" y="20883228"/>
            <a:ext cx="24376832" cy="4401"/>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2090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E5BB6B-0304-862D-6DDA-B2E393DCFAEB}"/>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59901092-D2D5-E9F3-399C-D4D2758EE666}"/>
              </a:ext>
            </a:extLst>
          </p:cNvPr>
          <p:cNvSpPr/>
          <p:nvPr/>
        </p:nvSpPr>
        <p:spPr>
          <a:xfrm>
            <a:off x="300271" y="291158"/>
            <a:ext cx="32237129"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a:solidFill>
                  <a:schemeClr val="bg1"/>
                </a:solidFill>
                <a:latin typeface="Arial" panose="020B0604020202020204" pitchFamily="34" charset="0"/>
                <a:cs typeface="Arial" panose="020B0604020202020204" pitchFamily="34" charset="0"/>
              </a:rPr>
              <a:t>TMP – 2046 Problems &amp; Opportunities</a:t>
            </a:r>
            <a:endParaRPr lang="en-CA" sz="11500" b="1">
              <a:solidFill>
                <a:schemeClr val="bg1"/>
              </a:solidFill>
              <a:latin typeface="Arial" panose="020B0604020202020204" pitchFamily="34" charset="0"/>
              <a:cs typeface="Arial" panose="020B0604020202020204" pitchFamily="34" charset="0"/>
            </a:endParaRPr>
          </a:p>
        </p:txBody>
      </p:sp>
      <p:sp>
        <p:nvSpPr>
          <p:cNvPr id="5" name="Rounded Rectangle 76">
            <a:extLst>
              <a:ext uri="{FF2B5EF4-FFF2-40B4-BE49-F238E27FC236}">
                <a16:creationId xmlns:a16="http://schemas.microsoft.com/office/drawing/2014/main" id="{9E657545-9790-73E8-8CD7-9919F0FBF465}"/>
              </a:ext>
            </a:extLst>
          </p:cNvPr>
          <p:cNvSpPr/>
          <p:nvPr/>
        </p:nvSpPr>
        <p:spPr>
          <a:xfrm>
            <a:off x="337727" y="3275123"/>
            <a:ext cx="13949691" cy="5131691"/>
          </a:xfrm>
          <a:prstGeom prst="roundRect">
            <a:avLst>
              <a:gd name="adj" fmla="val 9660"/>
            </a:avLst>
          </a:prstGeom>
          <a:noFill/>
          <a:ln w="12700" cap="flat" cmpd="sng" algn="ctr">
            <a:noFill/>
            <a:prstDash val="solid"/>
            <a:miter lim="800000"/>
          </a:ln>
          <a:effectLst/>
        </p:spPr>
        <p:txBody>
          <a:bodyPr rtlCol="0" anchor="ctr"/>
          <a:lstStyle/>
          <a:p>
            <a:r>
              <a:rPr lang="en-US" sz="4400" b="1">
                <a:solidFill>
                  <a:schemeClr val="tx1">
                    <a:lumMod val="65000"/>
                    <a:lumOff val="35000"/>
                  </a:schemeClr>
                </a:solidFill>
                <a:latin typeface="Arial" panose="020B0604020202020204" pitchFamily="34" charset="0"/>
                <a:cs typeface="Arial" panose="020B0604020202020204" pitchFamily="34" charset="0"/>
              </a:rPr>
              <a:t>Road Operations</a:t>
            </a:r>
          </a:p>
          <a:p>
            <a:pPr marL="457200" indent="-457200">
              <a:buFont typeface="+mj-lt"/>
              <a:buAutoNum type="arabicPeriod"/>
            </a:pPr>
            <a:endParaRPr lang="en-US" sz="1100" b="1">
              <a:solidFill>
                <a:schemeClr val="tx1">
                  <a:lumMod val="65000"/>
                  <a:lumOff val="35000"/>
                </a:schemeClr>
              </a:solidFill>
              <a:latin typeface="Arial" panose="020B0604020202020204" pitchFamily="34" charset="0"/>
              <a:cs typeface="Arial" panose="020B0604020202020204" pitchFamily="34" charset="0"/>
            </a:endParaRP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Elmsley St from Cornelia St to Beckwith St</a:t>
            </a: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Lombard St from the Town boundary to Beckwith St</a:t>
            </a: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Beckwith St from Chambers St to Lombard St</a:t>
            </a:r>
          </a:p>
        </p:txBody>
      </p:sp>
      <p:sp>
        <p:nvSpPr>
          <p:cNvPr id="7" name="Rounded Rectangle 76">
            <a:extLst>
              <a:ext uri="{FF2B5EF4-FFF2-40B4-BE49-F238E27FC236}">
                <a16:creationId xmlns:a16="http://schemas.microsoft.com/office/drawing/2014/main" id="{ED9812CA-0EC8-2A46-8277-2D864A721CF9}"/>
              </a:ext>
            </a:extLst>
          </p:cNvPr>
          <p:cNvSpPr/>
          <p:nvPr/>
        </p:nvSpPr>
        <p:spPr>
          <a:xfrm>
            <a:off x="337728" y="8280584"/>
            <a:ext cx="16512900" cy="5131692"/>
          </a:xfrm>
          <a:prstGeom prst="roundRect">
            <a:avLst>
              <a:gd name="adj" fmla="val 9660"/>
            </a:avLst>
          </a:prstGeom>
          <a:noFill/>
          <a:ln w="12700" cap="flat" cmpd="sng" algn="ctr">
            <a:noFill/>
            <a:prstDash val="solid"/>
            <a:miter lim="800000"/>
          </a:ln>
          <a:effectLst/>
        </p:spPr>
        <p:txBody>
          <a:bodyPr rtlCol="0" anchor="ctr"/>
          <a:lstStyle/>
          <a:p>
            <a:r>
              <a:rPr lang="en-US" sz="4400" b="1">
                <a:solidFill>
                  <a:schemeClr val="tx1">
                    <a:lumMod val="65000"/>
                    <a:lumOff val="35000"/>
                  </a:schemeClr>
                </a:solidFill>
                <a:latin typeface="Arial" panose="020B0604020202020204" pitchFamily="34" charset="0"/>
                <a:cs typeface="Arial" panose="020B0604020202020204" pitchFamily="34" charset="0"/>
              </a:rPr>
              <a:t>Intersection Level of Service</a:t>
            </a:r>
          </a:p>
          <a:p>
            <a:endParaRPr lang="en-US" sz="1100" b="1">
              <a:solidFill>
                <a:schemeClr val="tx1">
                  <a:lumMod val="65000"/>
                  <a:lumOff val="35000"/>
                </a:schemeClr>
              </a:solidFill>
              <a:latin typeface="Arial" panose="020B0604020202020204" pitchFamily="34" charset="0"/>
              <a:cs typeface="Arial" panose="020B0604020202020204" pitchFamily="34" charset="0"/>
            </a:endParaRP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Union St &amp; Cornelia St: SB approach - LOS F</a:t>
            </a: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Elmsley St &amp; Lansdowne St: EB approach - LOS D</a:t>
            </a: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William St &amp; Beckwith St: EB approach - LOS D</a:t>
            </a: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Elmsley St &amp; Cornelia St: WB left - LOS E</a:t>
            </a: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Lombard St &amp; Abbott St: WB approach - LOS D</a:t>
            </a:r>
          </a:p>
        </p:txBody>
      </p:sp>
      <p:sp>
        <p:nvSpPr>
          <p:cNvPr id="8" name="Rounded Rectangle 76">
            <a:extLst>
              <a:ext uri="{FF2B5EF4-FFF2-40B4-BE49-F238E27FC236}">
                <a16:creationId xmlns:a16="http://schemas.microsoft.com/office/drawing/2014/main" id="{B572856D-0715-BB8F-0A46-55DB2C2009D1}"/>
              </a:ext>
            </a:extLst>
          </p:cNvPr>
          <p:cNvSpPr/>
          <p:nvPr/>
        </p:nvSpPr>
        <p:spPr>
          <a:xfrm>
            <a:off x="337726" y="13833573"/>
            <a:ext cx="13939903" cy="3884792"/>
          </a:xfrm>
          <a:prstGeom prst="roundRect">
            <a:avLst>
              <a:gd name="adj" fmla="val 9660"/>
            </a:avLst>
          </a:prstGeom>
          <a:noFill/>
          <a:ln w="12700" cap="flat" cmpd="sng" algn="ctr">
            <a:noFill/>
            <a:prstDash val="solid"/>
            <a:miter lim="800000"/>
          </a:ln>
          <a:effectLst/>
        </p:spPr>
        <p:txBody>
          <a:bodyPr rtlCol="0" anchor="t"/>
          <a:lstStyle/>
          <a:p>
            <a:r>
              <a:rPr lang="en-US" sz="4400" b="1">
                <a:solidFill>
                  <a:schemeClr val="tx1">
                    <a:lumMod val="65000"/>
                    <a:lumOff val="35000"/>
                  </a:schemeClr>
                </a:solidFill>
                <a:latin typeface="Arial" panose="020B0604020202020204" pitchFamily="34" charset="0"/>
                <a:cs typeface="Arial" panose="020B0604020202020204" pitchFamily="34" charset="0"/>
              </a:rPr>
              <a:t>Active Transportation</a:t>
            </a:r>
          </a:p>
          <a:p>
            <a:endParaRPr lang="en-US" sz="1100" b="1">
              <a:solidFill>
                <a:schemeClr val="tx1">
                  <a:lumMod val="65000"/>
                  <a:lumOff val="35000"/>
                </a:schemeClr>
              </a:solidFill>
              <a:latin typeface="Arial" panose="020B0604020202020204" pitchFamily="34" charset="0"/>
              <a:cs typeface="Arial" panose="020B0604020202020204" pitchFamily="34" charset="0"/>
            </a:endParaRP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Old Slys Rd over bridge</a:t>
            </a: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Cornelia St from William St to Union St</a:t>
            </a: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Lombard St from Alfred St to Abbott St</a:t>
            </a:r>
          </a:p>
          <a:p>
            <a:pPr marL="742950" indent="-742950">
              <a:lnSpc>
                <a:spcPct val="150000"/>
              </a:lnSpc>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Beckwith St from Lombard St to Chambers St</a:t>
            </a:r>
          </a:p>
        </p:txBody>
      </p:sp>
      <p:pic>
        <p:nvPicPr>
          <p:cNvPr id="19" name="Picture 18" descr="A logo for a company&#10;&#10;Description automatically generated">
            <a:extLst>
              <a:ext uri="{FF2B5EF4-FFF2-40B4-BE49-F238E27FC236}">
                <a16:creationId xmlns:a16="http://schemas.microsoft.com/office/drawing/2014/main" id="{3ABC72B9-7F68-5F54-5870-F634362452D0}"/>
              </a:ext>
            </a:extLst>
          </p:cNvPr>
          <p:cNvPicPr>
            <a:picLocks noChangeAspect="1"/>
          </p:cNvPicPr>
          <p:nvPr/>
        </p:nvPicPr>
        <p:blipFill rotWithShape="1">
          <a:blip r:embed="rId3">
            <a:extLst>
              <a:ext uri="{28A0092B-C50C-407E-A947-70E740481C1C}">
                <a14:useLocalDpi xmlns:a14="http://schemas.microsoft.com/office/drawing/2010/main" val="0"/>
              </a:ext>
            </a:extLst>
          </a:blip>
          <a:srcRect b="13805"/>
          <a:stretch/>
        </p:blipFill>
        <p:spPr>
          <a:xfrm>
            <a:off x="25646734" y="18911037"/>
            <a:ext cx="3290124" cy="2835926"/>
          </a:xfrm>
          <a:prstGeom prst="rect">
            <a:avLst/>
          </a:prstGeom>
        </p:spPr>
      </p:pic>
      <p:grpSp>
        <p:nvGrpSpPr>
          <p:cNvPr id="6" name="Group 5">
            <a:extLst>
              <a:ext uri="{FF2B5EF4-FFF2-40B4-BE49-F238E27FC236}">
                <a16:creationId xmlns:a16="http://schemas.microsoft.com/office/drawing/2014/main" id="{2DAEDAD0-D973-312B-763A-ADE1B6A55E17}"/>
              </a:ext>
            </a:extLst>
          </p:cNvPr>
          <p:cNvGrpSpPr/>
          <p:nvPr/>
        </p:nvGrpSpPr>
        <p:grpSpPr>
          <a:xfrm>
            <a:off x="5939755" y="3923430"/>
            <a:ext cx="4158342" cy="914400"/>
            <a:chOff x="14187715" y="5551714"/>
            <a:chExt cx="4158342" cy="914400"/>
          </a:xfrm>
        </p:grpSpPr>
        <p:pic>
          <p:nvPicPr>
            <p:cNvPr id="11" name="Graphic 10" descr="Car with solid fill">
              <a:extLst>
                <a:ext uri="{FF2B5EF4-FFF2-40B4-BE49-F238E27FC236}">
                  <a16:creationId xmlns:a16="http://schemas.microsoft.com/office/drawing/2014/main" id="{C0297DC6-64F8-752F-47B7-6148F46041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187715" y="5551714"/>
              <a:ext cx="914400" cy="914400"/>
            </a:xfrm>
            <a:prstGeom prst="rect">
              <a:avLst/>
            </a:prstGeom>
          </p:spPr>
        </p:pic>
        <p:pic>
          <p:nvPicPr>
            <p:cNvPr id="12" name="Graphic 11" descr="Car with solid fill">
              <a:extLst>
                <a:ext uri="{FF2B5EF4-FFF2-40B4-BE49-F238E27FC236}">
                  <a16:creationId xmlns:a16="http://schemas.microsoft.com/office/drawing/2014/main" id="{1FC0A270-206A-5B2D-389D-E3EBF292D7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269029" y="5551714"/>
              <a:ext cx="914400" cy="914400"/>
            </a:xfrm>
            <a:prstGeom prst="rect">
              <a:avLst/>
            </a:prstGeom>
          </p:spPr>
        </p:pic>
        <p:pic>
          <p:nvPicPr>
            <p:cNvPr id="13" name="Graphic 12" descr="Car with solid fill">
              <a:extLst>
                <a:ext uri="{FF2B5EF4-FFF2-40B4-BE49-F238E27FC236}">
                  <a16:creationId xmlns:a16="http://schemas.microsoft.com/office/drawing/2014/main" id="{F993CD21-EDFD-3133-B936-3632CD7B9C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350343" y="5551714"/>
              <a:ext cx="914400" cy="914400"/>
            </a:xfrm>
            <a:prstGeom prst="rect">
              <a:avLst/>
            </a:prstGeom>
          </p:spPr>
        </p:pic>
        <p:pic>
          <p:nvPicPr>
            <p:cNvPr id="14" name="Graphic 13" descr="Car with solid fill">
              <a:extLst>
                <a:ext uri="{FF2B5EF4-FFF2-40B4-BE49-F238E27FC236}">
                  <a16:creationId xmlns:a16="http://schemas.microsoft.com/office/drawing/2014/main" id="{E2716275-2FCE-D1C4-B0DB-05E73449A0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431657" y="5551714"/>
              <a:ext cx="914400" cy="914400"/>
            </a:xfrm>
            <a:prstGeom prst="rect">
              <a:avLst/>
            </a:prstGeom>
          </p:spPr>
        </p:pic>
      </p:grpSp>
      <p:grpSp>
        <p:nvGrpSpPr>
          <p:cNvPr id="15" name="Group 14">
            <a:extLst>
              <a:ext uri="{FF2B5EF4-FFF2-40B4-BE49-F238E27FC236}">
                <a16:creationId xmlns:a16="http://schemas.microsoft.com/office/drawing/2014/main" id="{3A8DC5DF-395C-3320-0208-D1E9F67F9281}"/>
              </a:ext>
            </a:extLst>
          </p:cNvPr>
          <p:cNvGrpSpPr/>
          <p:nvPr/>
        </p:nvGrpSpPr>
        <p:grpSpPr>
          <a:xfrm>
            <a:off x="8431195" y="7773562"/>
            <a:ext cx="3294744" cy="1561739"/>
            <a:chOff x="14811829" y="11728283"/>
            <a:chExt cx="3294744" cy="1561739"/>
          </a:xfrm>
        </p:grpSpPr>
        <p:pic>
          <p:nvPicPr>
            <p:cNvPr id="16" name="Graphic 15" descr="Traffic light with solid fill">
              <a:extLst>
                <a:ext uri="{FF2B5EF4-FFF2-40B4-BE49-F238E27FC236}">
                  <a16:creationId xmlns:a16="http://schemas.microsoft.com/office/drawing/2014/main" id="{54E08B2A-F93D-A316-253E-AF7E76B67B0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045112" y="11728283"/>
              <a:ext cx="914400" cy="914400"/>
            </a:xfrm>
            <a:prstGeom prst="rect">
              <a:avLst/>
            </a:prstGeom>
          </p:spPr>
        </p:pic>
        <p:pic>
          <p:nvPicPr>
            <p:cNvPr id="17" name="Graphic 16" descr="Car with solid fill">
              <a:extLst>
                <a:ext uri="{FF2B5EF4-FFF2-40B4-BE49-F238E27FC236}">
                  <a16:creationId xmlns:a16="http://schemas.microsoft.com/office/drawing/2014/main" id="{97544955-67EF-804E-5838-EF4CD07B6F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811829" y="12375622"/>
              <a:ext cx="914400" cy="914400"/>
            </a:xfrm>
            <a:prstGeom prst="rect">
              <a:avLst/>
            </a:prstGeom>
          </p:spPr>
        </p:pic>
        <p:pic>
          <p:nvPicPr>
            <p:cNvPr id="18" name="Graphic 17" descr="Car with solid fill">
              <a:extLst>
                <a:ext uri="{FF2B5EF4-FFF2-40B4-BE49-F238E27FC236}">
                  <a16:creationId xmlns:a16="http://schemas.microsoft.com/office/drawing/2014/main" id="{44816A7B-F3DB-7631-7ECE-C4FD6523CE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7192173" y="12375622"/>
              <a:ext cx="914400" cy="914400"/>
            </a:xfrm>
            <a:prstGeom prst="rect">
              <a:avLst/>
            </a:prstGeom>
          </p:spPr>
        </p:pic>
      </p:grpSp>
      <p:pic>
        <p:nvPicPr>
          <p:cNvPr id="20" name="Graphic 19" descr="Cycling with solid fill">
            <a:extLst>
              <a:ext uri="{FF2B5EF4-FFF2-40B4-BE49-F238E27FC236}">
                <a16:creationId xmlns:a16="http://schemas.microsoft.com/office/drawing/2014/main" id="{830593B1-AF0E-1608-A44D-AD8F8FADCC2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53956" y="13833573"/>
            <a:ext cx="914400" cy="914400"/>
          </a:xfrm>
          <a:prstGeom prst="rect">
            <a:avLst/>
          </a:prstGeom>
        </p:spPr>
      </p:pic>
      <p:sp>
        <p:nvSpPr>
          <p:cNvPr id="21" name="TextBox 20">
            <a:extLst>
              <a:ext uri="{FF2B5EF4-FFF2-40B4-BE49-F238E27FC236}">
                <a16:creationId xmlns:a16="http://schemas.microsoft.com/office/drawing/2014/main" id="{D38ECA0A-28A5-EE59-A5D1-D735AE3CCE3D}"/>
              </a:ext>
            </a:extLst>
          </p:cNvPr>
          <p:cNvSpPr txBox="1"/>
          <p:nvPr/>
        </p:nvSpPr>
        <p:spPr>
          <a:xfrm>
            <a:off x="819269" y="21070152"/>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TRANSPORTATION MASTER PLAN</a:t>
            </a:r>
            <a:endParaRPr lang="en-CA" sz="2400" b="1" kern="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BC5E0407-0BE9-5DA1-390F-976A737E9371}"/>
              </a:ext>
            </a:extLst>
          </p:cNvPr>
          <p:cNvCxnSpPr>
            <a:cxnSpLocks/>
          </p:cNvCxnSpPr>
          <p:nvPr/>
        </p:nvCxnSpPr>
        <p:spPr>
          <a:xfrm flipH="1">
            <a:off x="819269" y="20819599"/>
            <a:ext cx="24376832" cy="4401"/>
          </a:xfrm>
          <a:prstGeom prst="line">
            <a:avLst/>
          </a:prstGeom>
        </p:spPr>
        <p:style>
          <a:lnRef idx="2">
            <a:schemeClr val="accent1"/>
          </a:lnRef>
          <a:fillRef idx="0">
            <a:schemeClr val="accent1"/>
          </a:fillRef>
          <a:effectRef idx="1">
            <a:schemeClr val="accent1"/>
          </a:effectRef>
          <a:fontRef idx="minor">
            <a:schemeClr val="tx1"/>
          </a:fontRef>
        </p:style>
      </p:cxnSp>
      <p:sp>
        <p:nvSpPr>
          <p:cNvPr id="23" name="Rounded Rectangle 76">
            <a:extLst>
              <a:ext uri="{FF2B5EF4-FFF2-40B4-BE49-F238E27FC236}">
                <a16:creationId xmlns:a16="http://schemas.microsoft.com/office/drawing/2014/main" id="{30BC776D-9211-9024-72DC-1B8CB7C45646}"/>
              </a:ext>
            </a:extLst>
          </p:cNvPr>
          <p:cNvSpPr/>
          <p:nvPr/>
        </p:nvSpPr>
        <p:spPr>
          <a:xfrm>
            <a:off x="337727" y="18878132"/>
            <a:ext cx="14400926" cy="3884792"/>
          </a:xfrm>
          <a:prstGeom prst="roundRect">
            <a:avLst>
              <a:gd name="adj" fmla="val 9660"/>
            </a:avLst>
          </a:prstGeom>
          <a:noFill/>
          <a:ln w="12700" cap="flat" cmpd="sng" algn="ctr">
            <a:noFill/>
            <a:prstDash val="solid"/>
            <a:miter lim="800000"/>
          </a:ln>
          <a:effectLst/>
        </p:spPr>
        <p:txBody>
          <a:bodyPr rtlCol="0" anchor="t"/>
          <a:lstStyle/>
          <a:p>
            <a:r>
              <a:rPr lang="en-US" sz="4400" b="1">
                <a:solidFill>
                  <a:schemeClr val="tx1">
                    <a:lumMod val="65000"/>
                    <a:lumOff val="35000"/>
                  </a:schemeClr>
                </a:solidFill>
                <a:latin typeface="Arial" panose="020B0604020202020204" pitchFamily="34" charset="0"/>
                <a:cs typeface="Arial" panose="020B0604020202020204" pitchFamily="34" charset="0"/>
              </a:rPr>
              <a:t>Connectivity</a:t>
            </a:r>
          </a:p>
          <a:p>
            <a:endParaRPr lang="en-US" sz="1100" b="1">
              <a:solidFill>
                <a:schemeClr val="tx1">
                  <a:lumMod val="65000"/>
                  <a:lumOff val="35000"/>
                </a:schemeClr>
              </a:solidFill>
              <a:latin typeface="Arial" panose="020B0604020202020204" pitchFamily="34" charset="0"/>
              <a:cs typeface="Arial" panose="020B0604020202020204" pitchFamily="34" charset="0"/>
            </a:endParaRPr>
          </a:p>
          <a:p>
            <a:pPr marL="742950" indent="-742950">
              <a:buFont typeface="+mj-lt"/>
              <a:buAutoNum type="arabicPeriod"/>
            </a:pPr>
            <a:r>
              <a:rPr lang="en-US" sz="4300">
                <a:solidFill>
                  <a:schemeClr val="tx1">
                    <a:lumMod val="65000"/>
                    <a:lumOff val="35000"/>
                  </a:schemeClr>
                </a:solidFill>
                <a:latin typeface="Arial" panose="020B0604020202020204" pitchFamily="34" charset="0"/>
                <a:cs typeface="Arial" panose="020B0604020202020204" pitchFamily="34" charset="0"/>
              </a:rPr>
              <a:t>Boundary Expansion Area: New collector roads</a:t>
            </a:r>
            <a:endParaRPr lang="en-US" sz="4300">
              <a:solidFill>
                <a:schemeClr val="tx1">
                  <a:lumMod val="65000"/>
                  <a:lumOff val="35000"/>
                </a:schemeClr>
              </a:solidFill>
              <a:highlight>
                <a:srgbClr val="FFFF00"/>
              </a:highlight>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FD5A297E-2ADA-7FAB-EC83-867F3EA5942C}"/>
              </a:ext>
            </a:extLst>
          </p:cNvPr>
          <p:cNvSpPr/>
          <p:nvPr/>
        </p:nvSpPr>
        <p:spPr>
          <a:xfrm>
            <a:off x="300271" y="4992064"/>
            <a:ext cx="775246" cy="710116"/>
          </a:xfrm>
          <a:prstGeom prst="ellipse">
            <a:avLst/>
          </a:prstGeom>
          <a:solidFill>
            <a:srgbClr val="95DF61"/>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F482EFB9-9BC4-B57F-FF2B-75D9C4C90868}"/>
              </a:ext>
            </a:extLst>
          </p:cNvPr>
          <p:cNvSpPr/>
          <p:nvPr/>
        </p:nvSpPr>
        <p:spPr>
          <a:xfrm>
            <a:off x="300271" y="6050059"/>
            <a:ext cx="775246" cy="710116"/>
          </a:xfrm>
          <a:prstGeom prst="ellipse">
            <a:avLst/>
          </a:prstGeom>
          <a:solidFill>
            <a:srgbClr val="95DF61"/>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014AA8D-3498-330F-DF52-5187ED238DEB}"/>
              </a:ext>
            </a:extLst>
          </p:cNvPr>
          <p:cNvSpPr/>
          <p:nvPr/>
        </p:nvSpPr>
        <p:spPr>
          <a:xfrm>
            <a:off x="300271" y="7010064"/>
            <a:ext cx="775246" cy="710116"/>
          </a:xfrm>
          <a:prstGeom prst="ellipse">
            <a:avLst/>
          </a:prstGeom>
          <a:solidFill>
            <a:srgbClr val="95DF61"/>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AFE419EA-3445-311C-37E8-0CCEE9C3FBED}"/>
              </a:ext>
            </a:extLst>
          </p:cNvPr>
          <p:cNvSpPr txBox="1"/>
          <p:nvPr/>
        </p:nvSpPr>
        <p:spPr>
          <a:xfrm>
            <a:off x="449779" y="4985469"/>
            <a:ext cx="585867" cy="769441"/>
          </a:xfrm>
          <a:prstGeom prst="rect">
            <a:avLst/>
          </a:prstGeom>
          <a:noFill/>
        </p:spPr>
        <p:txBody>
          <a:bodyPr wrap="square" rtlCol="0">
            <a:spAutoFit/>
          </a:bodyPr>
          <a:lstStyle/>
          <a:p>
            <a:r>
              <a:rPr lang="en-US" sz="4400"/>
              <a:t>1</a:t>
            </a:r>
          </a:p>
        </p:txBody>
      </p:sp>
      <p:sp>
        <p:nvSpPr>
          <p:cNvPr id="31" name="TextBox 30">
            <a:extLst>
              <a:ext uri="{FF2B5EF4-FFF2-40B4-BE49-F238E27FC236}">
                <a16:creationId xmlns:a16="http://schemas.microsoft.com/office/drawing/2014/main" id="{520013EC-8ED8-19BC-B907-6C462B03BA81}"/>
              </a:ext>
            </a:extLst>
          </p:cNvPr>
          <p:cNvSpPr txBox="1"/>
          <p:nvPr/>
        </p:nvSpPr>
        <p:spPr>
          <a:xfrm>
            <a:off x="449779" y="6009853"/>
            <a:ext cx="585867" cy="769441"/>
          </a:xfrm>
          <a:prstGeom prst="rect">
            <a:avLst/>
          </a:prstGeom>
          <a:noFill/>
        </p:spPr>
        <p:txBody>
          <a:bodyPr wrap="square" rtlCol="0">
            <a:spAutoFit/>
          </a:bodyPr>
          <a:lstStyle/>
          <a:p>
            <a:r>
              <a:rPr lang="en-US" sz="4400"/>
              <a:t>2</a:t>
            </a:r>
          </a:p>
        </p:txBody>
      </p:sp>
      <p:sp>
        <p:nvSpPr>
          <p:cNvPr id="32" name="TextBox 31">
            <a:extLst>
              <a:ext uri="{FF2B5EF4-FFF2-40B4-BE49-F238E27FC236}">
                <a16:creationId xmlns:a16="http://schemas.microsoft.com/office/drawing/2014/main" id="{812BAB07-1D66-5C3F-3B2A-C613494DF97A}"/>
              </a:ext>
            </a:extLst>
          </p:cNvPr>
          <p:cNvSpPr txBox="1"/>
          <p:nvPr/>
        </p:nvSpPr>
        <p:spPr>
          <a:xfrm>
            <a:off x="449780" y="6980401"/>
            <a:ext cx="585867" cy="769441"/>
          </a:xfrm>
          <a:prstGeom prst="rect">
            <a:avLst/>
          </a:prstGeom>
          <a:noFill/>
        </p:spPr>
        <p:txBody>
          <a:bodyPr wrap="square" rtlCol="0">
            <a:spAutoFit/>
          </a:bodyPr>
          <a:lstStyle/>
          <a:p>
            <a:r>
              <a:rPr lang="en-US" sz="4400"/>
              <a:t>3</a:t>
            </a:r>
          </a:p>
        </p:txBody>
      </p:sp>
      <p:sp>
        <p:nvSpPr>
          <p:cNvPr id="33" name="Oval 32">
            <a:extLst>
              <a:ext uri="{FF2B5EF4-FFF2-40B4-BE49-F238E27FC236}">
                <a16:creationId xmlns:a16="http://schemas.microsoft.com/office/drawing/2014/main" id="{CDE3DDC9-EB25-EDB4-678C-D008AACB9417}"/>
              </a:ext>
            </a:extLst>
          </p:cNvPr>
          <p:cNvSpPr/>
          <p:nvPr/>
        </p:nvSpPr>
        <p:spPr>
          <a:xfrm>
            <a:off x="290484" y="9029662"/>
            <a:ext cx="775246" cy="710116"/>
          </a:xfrm>
          <a:prstGeom prst="ellipse">
            <a:avLst/>
          </a:prstGeom>
          <a:solidFill>
            <a:srgbClr val="A382BE"/>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C641CEA-1E0D-B8B7-0C3D-0291FA920077}"/>
              </a:ext>
            </a:extLst>
          </p:cNvPr>
          <p:cNvSpPr/>
          <p:nvPr/>
        </p:nvSpPr>
        <p:spPr>
          <a:xfrm>
            <a:off x="290484" y="10087657"/>
            <a:ext cx="775246" cy="710116"/>
          </a:xfrm>
          <a:prstGeom prst="ellipse">
            <a:avLst/>
          </a:prstGeom>
          <a:solidFill>
            <a:srgbClr val="A382BE"/>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5C1B92A2-DFB8-6F30-A917-93292A5561CA}"/>
              </a:ext>
            </a:extLst>
          </p:cNvPr>
          <p:cNvSpPr/>
          <p:nvPr/>
        </p:nvSpPr>
        <p:spPr>
          <a:xfrm>
            <a:off x="290484" y="11047662"/>
            <a:ext cx="775246" cy="710116"/>
          </a:xfrm>
          <a:prstGeom prst="ellipse">
            <a:avLst/>
          </a:prstGeom>
          <a:solidFill>
            <a:srgbClr val="A382BE"/>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0128716B-C2C9-5525-C96F-C171559EC6F4}"/>
              </a:ext>
            </a:extLst>
          </p:cNvPr>
          <p:cNvSpPr txBox="1"/>
          <p:nvPr/>
        </p:nvSpPr>
        <p:spPr>
          <a:xfrm>
            <a:off x="439992" y="8994492"/>
            <a:ext cx="585867" cy="769441"/>
          </a:xfrm>
          <a:prstGeom prst="rect">
            <a:avLst/>
          </a:prstGeom>
          <a:noFill/>
        </p:spPr>
        <p:txBody>
          <a:bodyPr wrap="square" rtlCol="0">
            <a:spAutoFit/>
          </a:bodyPr>
          <a:lstStyle/>
          <a:p>
            <a:r>
              <a:rPr lang="en-US" sz="4400"/>
              <a:t>4</a:t>
            </a:r>
          </a:p>
        </p:txBody>
      </p:sp>
      <p:sp>
        <p:nvSpPr>
          <p:cNvPr id="37" name="TextBox 36">
            <a:extLst>
              <a:ext uri="{FF2B5EF4-FFF2-40B4-BE49-F238E27FC236}">
                <a16:creationId xmlns:a16="http://schemas.microsoft.com/office/drawing/2014/main" id="{9D7B94CD-1176-5C9C-0F53-1C72F6CF1A8F}"/>
              </a:ext>
            </a:extLst>
          </p:cNvPr>
          <p:cNvSpPr txBox="1"/>
          <p:nvPr/>
        </p:nvSpPr>
        <p:spPr>
          <a:xfrm>
            <a:off x="439992" y="10047451"/>
            <a:ext cx="585867" cy="769441"/>
          </a:xfrm>
          <a:prstGeom prst="rect">
            <a:avLst/>
          </a:prstGeom>
          <a:noFill/>
        </p:spPr>
        <p:txBody>
          <a:bodyPr wrap="square" rtlCol="0">
            <a:spAutoFit/>
          </a:bodyPr>
          <a:lstStyle/>
          <a:p>
            <a:r>
              <a:rPr lang="en-US" sz="4400"/>
              <a:t>5</a:t>
            </a:r>
          </a:p>
        </p:txBody>
      </p:sp>
      <p:sp>
        <p:nvSpPr>
          <p:cNvPr id="38" name="TextBox 37">
            <a:extLst>
              <a:ext uri="{FF2B5EF4-FFF2-40B4-BE49-F238E27FC236}">
                <a16:creationId xmlns:a16="http://schemas.microsoft.com/office/drawing/2014/main" id="{40C49693-0574-8630-6199-5725159DD80A}"/>
              </a:ext>
            </a:extLst>
          </p:cNvPr>
          <p:cNvSpPr txBox="1"/>
          <p:nvPr/>
        </p:nvSpPr>
        <p:spPr>
          <a:xfrm>
            <a:off x="439993" y="11017999"/>
            <a:ext cx="585867" cy="769441"/>
          </a:xfrm>
          <a:prstGeom prst="rect">
            <a:avLst/>
          </a:prstGeom>
          <a:noFill/>
        </p:spPr>
        <p:txBody>
          <a:bodyPr wrap="square" rtlCol="0">
            <a:spAutoFit/>
          </a:bodyPr>
          <a:lstStyle/>
          <a:p>
            <a:r>
              <a:rPr lang="en-US" sz="4400"/>
              <a:t>6</a:t>
            </a:r>
          </a:p>
        </p:txBody>
      </p:sp>
      <p:sp>
        <p:nvSpPr>
          <p:cNvPr id="39" name="Oval 38">
            <a:extLst>
              <a:ext uri="{FF2B5EF4-FFF2-40B4-BE49-F238E27FC236}">
                <a16:creationId xmlns:a16="http://schemas.microsoft.com/office/drawing/2014/main" id="{580520D8-92CA-20F9-4B60-9DDF143FEC95}"/>
              </a:ext>
            </a:extLst>
          </p:cNvPr>
          <p:cNvSpPr/>
          <p:nvPr/>
        </p:nvSpPr>
        <p:spPr>
          <a:xfrm>
            <a:off x="300271" y="11987929"/>
            <a:ext cx="775246" cy="710116"/>
          </a:xfrm>
          <a:prstGeom prst="ellipse">
            <a:avLst/>
          </a:prstGeom>
          <a:solidFill>
            <a:srgbClr val="A382BE"/>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F0810AB9-F766-23F4-1B4F-819F4D667E1E}"/>
              </a:ext>
            </a:extLst>
          </p:cNvPr>
          <p:cNvSpPr txBox="1"/>
          <p:nvPr/>
        </p:nvSpPr>
        <p:spPr>
          <a:xfrm>
            <a:off x="449780" y="11958266"/>
            <a:ext cx="585867" cy="769441"/>
          </a:xfrm>
          <a:prstGeom prst="rect">
            <a:avLst/>
          </a:prstGeom>
          <a:noFill/>
        </p:spPr>
        <p:txBody>
          <a:bodyPr wrap="square" rtlCol="0">
            <a:spAutoFit/>
          </a:bodyPr>
          <a:lstStyle/>
          <a:p>
            <a:r>
              <a:rPr lang="en-US" sz="4400"/>
              <a:t>7</a:t>
            </a:r>
          </a:p>
        </p:txBody>
      </p:sp>
      <p:sp>
        <p:nvSpPr>
          <p:cNvPr id="41" name="Oval 40">
            <a:extLst>
              <a:ext uri="{FF2B5EF4-FFF2-40B4-BE49-F238E27FC236}">
                <a16:creationId xmlns:a16="http://schemas.microsoft.com/office/drawing/2014/main" id="{C2221ECC-F4BE-8CFB-8C3E-74D7FFBB940D}"/>
              </a:ext>
            </a:extLst>
          </p:cNvPr>
          <p:cNvSpPr/>
          <p:nvPr/>
        </p:nvSpPr>
        <p:spPr>
          <a:xfrm>
            <a:off x="302002" y="12949954"/>
            <a:ext cx="775246" cy="710116"/>
          </a:xfrm>
          <a:prstGeom prst="ellipse">
            <a:avLst/>
          </a:prstGeom>
          <a:solidFill>
            <a:srgbClr val="A382BE"/>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52CC8AFB-CB17-F8E2-40AB-4CEB869B1281}"/>
              </a:ext>
            </a:extLst>
          </p:cNvPr>
          <p:cNvSpPr txBox="1"/>
          <p:nvPr/>
        </p:nvSpPr>
        <p:spPr>
          <a:xfrm>
            <a:off x="451511" y="12920291"/>
            <a:ext cx="585867" cy="769441"/>
          </a:xfrm>
          <a:prstGeom prst="rect">
            <a:avLst/>
          </a:prstGeom>
          <a:noFill/>
        </p:spPr>
        <p:txBody>
          <a:bodyPr wrap="square" rtlCol="0">
            <a:spAutoFit/>
          </a:bodyPr>
          <a:lstStyle/>
          <a:p>
            <a:r>
              <a:rPr lang="en-US" sz="4400"/>
              <a:t>8</a:t>
            </a:r>
          </a:p>
        </p:txBody>
      </p:sp>
      <p:sp>
        <p:nvSpPr>
          <p:cNvPr id="45" name="Oval 44">
            <a:extLst>
              <a:ext uri="{FF2B5EF4-FFF2-40B4-BE49-F238E27FC236}">
                <a16:creationId xmlns:a16="http://schemas.microsoft.com/office/drawing/2014/main" id="{E372BDDE-8690-06F5-FD21-DEA28850E1B3}"/>
              </a:ext>
            </a:extLst>
          </p:cNvPr>
          <p:cNvSpPr/>
          <p:nvPr/>
        </p:nvSpPr>
        <p:spPr>
          <a:xfrm>
            <a:off x="367039" y="14961211"/>
            <a:ext cx="775246" cy="756000"/>
          </a:xfrm>
          <a:prstGeom prst="ellipse">
            <a:avLst/>
          </a:prstGeom>
          <a:solidFill>
            <a:srgbClr val="61B8DF"/>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E16AEE79-7810-DC4D-C384-ECA5B6666569}"/>
              </a:ext>
            </a:extLst>
          </p:cNvPr>
          <p:cNvSpPr/>
          <p:nvPr/>
        </p:nvSpPr>
        <p:spPr>
          <a:xfrm>
            <a:off x="367039" y="16019206"/>
            <a:ext cx="775246" cy="756000"/>
          </a:xfrm>
          <a:prstGeom prst="ellipse">
            <a:avLst/>
          </a:prstGeom>
          <a:solidFill>
            <a:srgbClr val="61B8DF"/>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1B571538-3CDC-5E50-231E-70E23223A955}"/>
              </a:ext>
            </a:extLst>
          </p:cNvPr>
          <p:cNvSpPr txBox="1"/>
          <p:nvPr/>
        </p:nvSpPr>
        <p:spPr>
          <a:xfrm>
            <a:off x="516547" y="14983191"/>
            <a:ext cx="585867" cy="769441"/>
          </a:xfrm>
          <a:prstGeom prst="rect">
            <a:avLst/>
          </a:prstGeom>
          <a:noFill/>
        </p:spPr>
        <p:txBody>
          <a:bodyPr wrap="square" rtlCol="0">
            <a:spAutoFit/>
          </a:bodyPr>
          <a:lstStyle/>
          <a:p>
            <a:r>
              <a:rPr lang="en-US" sz="4400"/>
              <a:t>9</a:t>
            </a:r>
          </a:p>
        </p:txBody>
      </p:sp>
      <p:sp>
        <p:nvSpPr>
          <p:cNvPr id="49" name="TextBox 48">
            <a:extLst>
              <a:ext uri="{FF2B5EF4-FFF2-40B4-BE49-F238E27FC236}">
                <a16:creationId xmlns:a16="http://schemas.microsoft.com/office/drawing/2014/main" id="{B14BCA78-1F6A-8445-0F99-C36B5FE58871}"/>
              </a:ext>
            </a:extLst>
          </p:cNvPr>
          <p:cNvSpPr txBox="1"/>
          <p:nvPr/>
        </p:nvSpPr>
        <p:spPr>
          <a:xfrm>
            <a:off x="366302" y="16052711"/>
            <a:ext cx="1175093" cy="769441"/>
          </a:xfrm>
          <a:prstGeom prst="rect">
            <a:avLst/>
          </a:prstGeom>
          <a:noFill/>
        </p:spPr>
        <p:txBody>
          <a:bodyPr wrap="square" rtlCol="0">
            <a:spAutoFit/>
          </a:bodyPr>
          <a:lstStyle/>
          <a:p>
            <a:r>
              <a:rPr lang="en-US" sz="4400"/>
              <a:t>10</a:t>
            </a:r>
          </a:p>
        </p:txBody>
      </p:sp>
      <p:sp>
        <p:nvSpPr>
          <p:cNvPr id="53" name="Oval 52">
            <a:extLst>
              <a:ext uri="{FF2B5EF4-FFF2-40B4-BE49-F238E27FC236}">
                <a16:creationId xmlns:a16="http://schemas.microsoft.com/office/drawing/2014/main" id="{2A78E7F0-1BD0-EBA5-3044-2360D000E151}"/>
              </a:ext>
            </a:extLst>
          </p:cNvPr>
          <p:cNvSpPr/>
          <p:nvPr/>
        </p:nvSpPr>
        <p:spPr>
          <a:xfrm>
            <a:off x="367039" y="16975661"/>
            <a:ext cx="775246" cy="756000"/>
          </a:xfrm>
          <a:prstGeom prst="ellipse">
            <a:avLst/>
          </a:prstGeom>
          <a:solidFill>
            <a:srgbClr val="61B8DF"/>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131F50C0-6560-4DEC-D8B6-F4D894A7AB2D}"/>
              </a:ext>
            </a:extLst>
          </p:cNvPr>
          <p:cNvSpPr txBox="1"/>
          <p:nvPr/>
        </p:nvSpPr>
        <p:spPr>
          <a:xfrm>
            <a:off x="366302" y="16980591"/>
            <a:ext cx="1175093" cy="769441"/>
          </a:xfrm>
          <a:prstGeom prst="rect">
            <a:avLst/>
          </a:prstGeom>
          <a:noFill/>
        </p:spPr>
        <p:txBody>
          <a:bodyPr wrap="square" rtlCol="0">
            <a:spAutoFit/>
          </a:bodyPr>
          <a:lstStyle/>
          <a:p>
            <a:r>
              <a:rPr lang="en-US" sz="4400"/>
              <a:t>11</a:t>
            </a:r>
          </a:p>
        </p:txBody>
      </p:sp>
      <p:sp>
        <p:nvSpPr>
          <p:cNvPr id="55" name="Oval 54">
            <a:extLst>
              <a:ext uri="{FF2B5EF4-FFF2-40B4-BE49-F238E27FC236}">
                <a16:creationId xmlns:a16="http://schemas.microsoft.com/office/drawing/2014/main" id="{F43D34B8-D249-3867-2AEB-9517B15F31BB}"/>
              </a:ext>
            </a:extLst>
          </p:cNvPr>
          <p:cNvSpPr/>
          <p:nvPr/>
        </p:nvSpPr>
        <p:spPr>
          <a:xfrm>
            <a:off x="358908" y="17937173"/>
            <a:ext cx="775246" cy="710116"/>
          </a:xfrm>
          <a:prstGeom prst="ellipse">
            <a:avLst/>
          </a:prstGeom>
          <a:solidFill>
            <a:srgbClr val="61B8DF"/>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8E29526D-8B2F-3FC0-B178-B7CB162B826C}"/>
              </a:ext>
            </a:extLst>
          </p:cNvPr>
          <p:cNvSpPr txBox="1"/>
          <p:nvPr/>
        </p:nvSpPr>
        <p:spPr>
          <a:xfrm>
            <a:off x="329596" y="17942103"/>
            <a:ext cx="1175093" cy="769441"/>
          </a:xfrm>
          <a:prstGeom prst="rect">
            <a:avLst/>
          </a:prstGeom>
          <a:noFill/>
        </p:spPr>
        <p:txBody>
          <a:bodyPr wrap="square" rtlCol="0">
            <a:spAutoFit/>
          </a:bodyPr>
          <a:lstStyle/>
          <a:p>
            <a:r>
              <a:rPr lang="en-US" sz="4400"/>
              <a:t>12</a:t>
            </a:r>
          </a:p>
        </p:txBody>
      </p:sp>
      <p:sp>
        <p:nvSpPr>
          <p:cNvPr id="57" name="Oval 56">
            <a:extLst>
              <a:ext uri="{FF2B5EF4-FFF2-40B4-BE49-F238E27FC236}">
                <a16:creationId xmlns:a16="http://schemas.microsoft.com/office/drawing/2014/main" id="{AE9FB779-FF1C-3E0F-0713-1359F6766B06}"/>
              </a:ext>
            </a:extLst>
          </p:cNvPr>
          <p:cNvSpPr/>
          <p:nvPr/>
        </p:nvSpPr>
        <p:spPr>
          <a:xfrm>
            <a:off x="329596" y="19816960"/>
            <a:ext cx="775246" cy="756000"/>
          </a:xfrm>
          <a:prstGeom prst="ellipse">
            <a:avLst/>
          </a:prstGeom>
          <a:solidFill>
            <a:srgbClr val="E9996D"/>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D5F3988F-171E-295E-F4ED-EC76489FB954}"/>
              </a:ext>
            </a:extLst>
          </p:cNvPr>
          <p:cNvSpPr txBox="1"/>
          <p:nvPr/>
        </p:nvSpPr>
        <p:spPr>
          <a:xfrm>
            <a:off x="328846" y="19831033"/>
            <a:ext cx="1175093" cy="864000"/>
          </a:xfrm>
          <a:prstGeom prst="rect">
            <a:avLst/>
          </a:prstGeom>
          <a:noFill/>
        </p:spPr>
        <p:txBody>
          <a:bodyPr wrap="square" rtlCol="0">
            <a:spAutoFit/>
          </a:bodyPr>
          <a:lstStyle/>
          <a:p>
            <a:r>
              <a:rPr lang="en-US" sz="4400"/>
              <a:t>13</a:t>
            </a:r>
          </a:p>
        </p:txBody>
      </p:sp>
      <p:pic>
        <p:nvPicPr>
          <p:cNvPr id="59" name="Graphic 58" descr="Connected outline">
            <a:extLst>
              <a:ext uri="{FF2B5EF4-FFF2-40B4-BE49-F238E27FC236}">
                <a16:creationId xmlns:a16="http://schemas.microsoft.com/office/drawing/2014/main" id="{EA1C60C3-926A-BCB2-66D2-E7EFC60E12D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5400000">
            <a:off x="3880280" y="18449177"/>
            <a:ext cx="1770416" cy="1770416"/>
          </a:xfrm>
          <a:prstGeom prst="rect">
            <a:avLst/>
          </a:prstGeom>
        </p:spPr>
      </p:pic>
      <p:pic>
        <p:nvPicPr>
          <p:cNvPr id="61" name="Picture 60">
            <a:extLst>
              <a:ext uri="{FF2B5EF4-FFF2-40B4-BE49-F238E27FC236}">
                <a16:creationId xmlns:a16="http://schemas.microsoft.com/office/drawing/2014/main" id="{4742E1C5-3355-A2A5-3517-CF2DF27E652F}"/>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4170122" y="4064852"/>
            <a:ext cx="18231730" cy="14813280"/>
          </a:xfrm>
          <a:prstGeom prst="rect">
            <a:avLst/>
          </a:prstGeom>
          <a:ln w="28575">
            <a:solidFill>
              <a:schemeClr val="tx1">
                <a:lumMod val="65000"/>
                <a:lumOff val="35000"/>
              </a:schemeClr>
            </a:solidFill>
          </a:ln>
        </p:spPr>
      </p:pic>
      <p:pic>
        <p:nvPicPr>
          <p:cNvPr id="4" name="Dillon Logo">
            <a:extLst>
              <a:ext uri="{FF2B5EF4-FFF2-40B4-BE49-F238E27FC236}">
                <a16:creationId xmlns:a16="http://schemas.microsoft.com/office/drawing/2014/main" id="{830F3D78-9692-B68B-1E39-A22B10C22911}"/>
              </a:ext>
              <a:ext uri="{C183D7F6-B498-43B3-948B-1728B52AA6E4}">
                <adec:decorative xmlns:adec="http://schemas.microsoft.com/office/drawing/2017/decorative" val="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936858" y="20452561"/>
            <a:ext cx="3290124" cy="617591"/>
          </a:xfrm>
          <a:prstGeom prst="rect">
            <a:avLst/>
          </a:prstGeom>
        </p:spPr>
      </p:pic>
    </p:spTree>
    <p:extLst>
      <p:ext uri="{BB962C8B-B14F-4D97-AF65-F5344CB8AC3E}">
        <p14:creationId xmlns:p14="http://schemas.microsoft.com/office/powerpoint/2010/main" val="2813669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4E9D1-492D-74C1-FB4D-1C180349E34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12AFBAE-57E2-85B9-8536-B2CAF4587A2E}"/>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7C8A7859-BB56-F72D-6BD5-496A5352F779}"/>
              </a:ext>
            </a:extLst>
          </p:cNvPr>
          <p:cNvSpPr/>
          <p:nvPr/>
        </p:nvSpPr>
        <p:spPr>
          <a:xfrm>
            <a:off x="300271" y="291158"/>
            <a:ext cx="32237129"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a:solidFill>
                  <a:schemeClr val="bg1"/>
                </a:solidFill>
                <a:latin typeface="Arial" panose="020B0604020202020204" pitchFamily="34" charset="0"/>
                <a:cs typeface="Arial" panose="020B0604020202020204" pitchFamily="34" charset="0"/>
              </a:rPr>
              <a:t>TMP –Alternative Solutions</a:t>
            </a:r>
            <a:endParaRPr lang="en-CA" sz="11500" b="1">
              <a:solidFill>
                <a:schemeClr val="bg1"/>
              </a:solidFill>
              <a:latin typeface="Arial" panose="020B0604020202020204" pitchFamily="34" charset="0"/>
              <a:cs typeface="Arial" panose="020B0604020202020204" pitchFamily="34" charset="0"/>
            </a:endParaRPr>
          </a:p>
        </p:txBody>
      </p:sp>
      <p:pic>
        <p:nvPicPr>
          <p:cNvPr id="40" name="Picture 39" descr="A logo for a company&#10;&#10;Description automatically generated">
            <a:extLst>
              <a:ext uri="{FF2B5EF4-FFF2-40B4-BE49-F238E27FC236}">
                <a16:creationId xmlns:a16="http://schemas.microsoft.com/office/drawing/2014/main" id="{43D8E4AC-A015-6162-7933-CC247DDFCE1D}"/>
              </a:ext>
            </a:extLst>
          </p:cNvPr>
          <p:cNvPicPr>
            <a:picLocks noChangeAspect="1"/>
          </p:cNvPicPr>
          <p:nvPr/>
        </p:nvPicPr>
        <p:blipFill rotWithShape="1">
          <a:blip r:embed="rId3">
            <a:extLst>
              <a:ext uri="{28A0092B-C50C-407E-A947-70E740481C1C}">
                <a14:useLocalDpi xmlns:a14="http://schemas.microsoft.com/office/drawing/2010/main" val="0"/>
              </a:ext>
            </a:extLst>
          </a:blip>
          <a:srcRect b="13805"/>
          <a:stretch/>
        </p:blipFill>
        <p:spPr>
          <a:xfrm>
            <a:off x="25646734" y="18880557"/>
            <a:ext cx="3290124" cy="2835926"/>
          </a:xfrm>
          <a:prstGeom prst="rect">
            <a:avLst/>
          </a:prstGeom>
        </p:spPr>
      </p:pic>
      <p:sp>
        <p:nvSpPr>
          <p:cNvPr id="2" name="TextBox 1">
            <a:extLst>
              <a:ext uri="{FF2B5EF4-FFF2-40B4-BE49-F238E27FC236}">
                <a16:creationId xmlns:a16="http://schemas.microsoft.com/office/drawing/2014/main" id="{32F8EC15-54D2-A52C-3633-EED6716BA1F0}"/>
              </a:ext>
            </a:extLst>
          </p:cNvPr>
          <p:cNvSpPr txBox="1"/>
          <p:nvPr/>
        </p:nvSpPr>
        <p:spPr>
          <a:xfrm>
            <a:off x="819269" y="21070152"/>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TRANSPORTATION MASTER PLAN</a:t>
            </a:r>
            <a:endParaRPr lang="en-CA" sz="2400" b="1" kern="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27D08797-65B6-E1D8-5F0A-625F70F251C9}"/>
              </a:ext>
            </a:extLst>
          </p:cNvPr>
          <p:cNvCxnSpPr>
            <a:cxnSpLocks/>
          </p:cNvCxnSpPr>
          <p:nvPr/>
        </p:nvCxnSpPr>
        <p:spPr>
          <a:xfrm flipH="1">
            <a:off x="819269" y="20819599"/>
            <a:ext cx="24376832" cy="4401"/>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838148B-A6C6-E63B-1FCD-BA201BEF59EA}"/>
              </a:ext>
            </a:extLst>
          </p:cNvPr>
          <p:cNvSpPr txBox="1"/>
          <p:nvPr/>
        </p:nvSpPr>
        <p:spPr>
          <a:xfrm>
            <a:off x="558824" y="3951509"/>
            <a:ext cx="31471016" cy="2308324"/>
          </a:xfrm>
          <a:prstGeom prst="rect">
            <a:avLst/>
          </a:prstGeom>
          <a:noFill/>
        </p:spPr>
        <p:txBody>
          <a:bodyPr wrap="square">
            <a:spAutoFit/>
          </a:bodyPr>
          <a:lstStyle/>
          <a:p>
            <a:r>
              <a:rPr lang="en-US" sz="4800" kern="8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Various “</a:t>
            </a:r>
            <a:r>
              <a:rPr lang="en-US" sz="4800" b="1" kern="800" dirty="0">
                <a:solidFill>
                  <a:schemeClr val="accent1"/>
                </a:solidFill>
                <a:latin typeface="Arial" panose="020B0604020202020204" pitchFamily="34" charset="0"/>
                <a:ea typeface="Calibri" panose="020F0502020204030204" pitchFamily="34" charset="0"/>
                <a:cs typeface="Arial" panose="020B0604020202020204" pitchFamily="34" charset="0"/>
              </a:rPr>
              <a:t>Problems</a:t>
            </a:r>
            <a:r>
              <a:rPr lang="en-US" sz="4800" kern="8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 have been identified with Smiths Falls’ future mobility networks. For each problem, various "</a:t>
            </a:r>
            <a:r>
              <a:rPr lang="en-US" sz="4800" b="1" kern="800" dirty="0">
                <a:solidFill>
                  <a:schemeClr val="accent1"/>
                </a:solidFill>
                <a:latin typeface="Arial" panose="020B0604020202020204" pitchFamily="34" charset="0"/>
                <a:ea typeface="Calibri" panose="020F0502020204030204" pitchFamily="34" charset="0"/>
                <a:cs typeface="Arial" panose="020B0604020202020204" pitchFamily="34" charset="0"/>
              </a:rPr>
              <a:t>Alternative Solutions</a:t>
            </a:r>
            <a:r>
              <a:rPr lang="en-US" sz="4800" kern="8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 have been identified to address the issue. These alternatives generally fall </a:t>
            </a:r>
            <a:r>
              <a:rPr lang="en-US" sz="4800" kern="80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into one of the </a:t>
            </a:r>
            <a:r>
              <a:rPr lang="en-US" sz="4800" kern="8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following categories:</a:t>
            </a:r>
            <a:endParaRPr lang="en-CA" sz="4800" kern="800" dirty="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4" name="Rounded Rectangle 76">
            <a:extLst>
              <a:ext uri="{FF2B5EF4-FFF2-40B4-BE49-F238E27FC236}">
                <a16:creationId xmlns:a16="http://schemas.microsoft.com/office/drawing/2014/main" id="{031119A4-CFDA-91E9-8547-D949C2682166}"/>
              </a:ext>
            </a:extLst>
          </p:cNvPr>
          <p:cNvSpPr>
            <a:spLocks/>
          </p:cNvSpPr>
          <p:nvPr/>
        </p:nvSpPr>
        <p:spPr>
          <a:xfrm>
            <a:off x="3873131" y="6615870"/>
            <a:ext cx="28156709" cy="2308324"/>
          </a:xfrm>
          <a:prstGeom prst="roundRect">
            <a:avLst>
              <a:gd name="adj" fmla="val 9660"/>
            </a:avLst>
          </a:prstGeom>
          <a:solidFill>
            <a:schemeClr val="accent1"/>
          </a:solidFill>
          <a:ln w="12700" cap="flat" cmpd="sng" algn="ctr">
            <a:noFill/>
            <a:prstDash val="solid"/>
            <a:miter lim="800000"/>
          </a:ln>
          <a:effectLst/>
        </p:spPr>
        <p:txBody>
          <a:bodyPr rtlCol="0" anchor="ctr"/>
          <a:lstStyle/>
          <a:p>
            <a:endParaRPr lang="en-US" sz="500">
              <a:solidFill>
                <a:schemeClr val="bg1"/>
              </a:solidFill>
              <a:latin typeface="Arial" panose="020B0604020202020204" pitchFamily="34" charset="0"/>
              <a:cs typeface="Arial" panose="020B0604020202020204" pitchFamily="34" charset="0"/>
            </a:endParaRPr>
          </a:p>
          <a:p>
            <a:r>
              <a:rPr lang="en-US" sz="5400" b="1">
                <a:solidFill>
                  <a:schemeClr val="bg1"/>
                </a:solidFill>
                <a:latin typeface="Arial" panose="020B0604020202020204" pitchFamily="34" charset="0"/>
                <a:cs typeface="Arial" panose="020B0604020202020204" pitchFamily="34" charset="0"/>
              </a:rPr>
              <a:t>“Do Nothing” </a:t>
            </a:r>
            <a:r>
              <a:rPr lang="en-US" sz="5400">
                <a:solidFill>
                  <a:schemeClr val="bg1"/>
                </a:solidFill>
                <a:latin typeface="Arial" panose="020B0604020202020204" pitchFamily="34" charset="0"/>
                <a:cs typeface="Arial" panose="020B0604020202020204" pitchFamily="34" charset="0"/>
              </a:rPr>
              <a:t>- </a:t>
            </a:r>
            <a:r>
              <a:rPr lang="en-US" sz="4800">
                <a:solidFill>
                  <a:schemeClr val="bg1"/>
                </a:solidFill>
                <a:latin typeface="Arial" panose="020B0604020202020204" pitchFamily="34" charset="0"/>
                <a:cs typeface="Arial" panose="020B0604020202020204" pitchFamily="34" charset="0"/>
              </a:rPr>
              <a:t>This is the baseline. This scenario quantifies the comparison of potential solutions to forecasted conditions if no change were to be implemented by the 2046 horizon year.</a:t>
            </a:r>
            <a:endParaRPr lang="en-US" sz="4800">
              <a:solidFill>
                <a:srgbClr val="196B24"/>
              </a:solidFill>
              <a:latin typeface="Arial" panose="020B0604020202020204" pitchFamily="34" charset="0"/>
              <a:cs typeface="Arial" panose="020B0604020202020204" pitchFamily="34" charset="0"/>
            </a:endParaRPr>
          </a:p>
          <a:p>
            <a:pPr algn="ctr"/>
            <a:endParaRPr lang="en-US" b="1">
              <a:solidFill>
                <a:schemeClr val="bg1"/>
              </a:solidFill>
              <a:latin typeface="Arial" panose="020B0604020202020204" pitchFamily="34" charset="0"/>
              <a:cs typeface="Arial" panose="020B0604020202020204" pitchFamily="34" charset="0"/>
            </a:endParaRPr>
          </a:p>
        </p:txBody>
      </p:sp>
      <p:sp>
        <p:nvSpPr>
          <p:cNvPr id="8" name="Rounded Rectangle 76">
            <a:extLst>
              <a:ext uri="{FF2B5EF4-FFF2-40B4-BE49-F238E27FC236}">
                <a16:creationId xmlns:a16="http://schemas.microsoft.com/office/drawing/2014/main" id="{469AB453-E24B-DBDB-B9C9-49BDB2EB812F}"/>
              </a:ext>
            </a:extLst>
          </p:cNvPr>
          <p:cNvSpPr>
            <a:spLocks/>
          </p:cNvSpPr>
          <p:nvPr/>
        </p:nvSpPr>
        <p:spPr>
          <a:xfrm>
            <a:off x="3873131" y="9203080"/>
            <a:ext cx="28156709" cy="4225816"/>
          </a:xfrm>
          <a:prstGeom prst="roundRect">
            <a:avLst>
              <a:gd name="adj" fmla="val 6937"/>
            </a:avLst>
          </a:prstGeom>
          <a:solidFill>
            <a:schemeClr val="accent1">
              <a:lumMod val="75000"/>
            </a:schemeClr>
          </a:solidFill>
          <a:ln w="12700" cap="flat" cmpd="sng" algn="ctr">
            <a:noFill/>
            <a:prstDash val="solid"/>
            <a:miter lim="800000"/>
          </a:ln>
          <a:effectLst/>
        </p:spPr>
        <p:txBody>
          <a:bodyPr rtlCol="0" anchor="t"/>
          <a:lstStyle/>
          <a:p>
            <a:endParaRPr lang="en-US" sz="500" b="1">
              <a:solidFill>
                <a:schemeClr val="bg1"/>
              </a:solidFill>
              <a:latin typeface="Arial" panose="020B0604020202020204" pitchFamily="34" charset="0"/>
              <a:cs typeface="Arial" panose="020B0604020202020204" pitchFamily="34" charset="0"/>
            </a:endParaRPr>
          </a:p>
          <a:p>
            <a:r>
              <a:rPr lang="en-US" sz="5400" b="1">
                <a:solidFill>
                  <a:schemeClr val="bg1"/>
                </a:solidFill>
                <a:latin typeface="Arial" panose="020B0604020202020204" pitchFamily="34" charset="0"/>
                <a:cs typeface="Arial" panose="020B0604020202020204" pitchFamily="34" charset="0"/>
              </a:rPr>
              <a:t>Transportation Demand Management (TDM)</a:t>
            </a:r>
            <a:r>
              <a:rPr lang="en-US" sz="5400">
                <a:solidFill>
                  <a:schemeClr val="bg1"/>
                </a:solidFill>
                <a:latin typeface="Arial" panose="020B0604020202020204" pitchFamily="34" charset="0"/>
                <a:cs typeface="Arial" panose="020B0604020202020204" pitchFamily="34" charset="0"/>
              </a:rPr>
              <a:t> </a:t>
            </a:r>
            <a:r>
              <a:rPr lang="en-US" sz="5400" kern="80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800" kern="800">
                <a:solidFill>
                  <a:schemeClr val="bg1"/>
                </a:solidFill>
                <a:latin typeface="Arial" panose="020B0604020202020204" pitchFamily="34" charset="0"/>
                <a:ea typeface="Calibri" panose="020F0502020204030204" pitchFamily="34" charset="0"/>
                <a:cs typeface="Arial" panose="020B0604020202020204" pitchFamily="34" charset="0"/>
              </a:rPr>
              <a:t>These are infrastructure (i.e., active transportation hubs, bicycle parking, signage and/or wayfinding, placemaking, etc.), policies, programs and partnerships designed to change how, when, and where people travel to reduce overall traffic. </a:t>
            </a:r>
            <a:r>
              <a:rPr lang="en-CA" sz="4800" kern="800">
                <a:solidFill>
                  <a:schemeClr val="bg1"/>
                </a:solidFill>
                <a:latin typeface="Arial" panose="020B0604020202020204" pitchFamily="34" charset="0"/>
                <a:ea typeface="Calibri" panose="020F0502020204030204" pitchFamily="34" charset="0"/>
                <a:cs typeface="Arial" panose="020B0604020202020204" pitchFamily="34" charset="0"/>
              </a:rPr>
              <a:t>In simple terms, it is about making alternative modes of travel (transit, active transportation, etc.) more convenient, affordable, and attractive so fewer people rely on personal vehicles. </a:t>
            </a:r>
            <a:r>
              <a:rPr lang="en-US" sz="4800" kern="800">
                <a:solidFill>
                  <a:schemeClr val="bg1"/>
                </a:solidFill>
                <a:latin typeface="Arial" panose="020B0604020202020204" pitchFamily="34" charset="0"/>
                <a:ea typeface="Calibri" panose="020F0502020204030204" pitchFamily="34" charset="0"/>
                <a:cs typeface="Arial" panose="020B0604020202020204" pitchFamily="34" charset="0"/>
              </a:rPr>
              <a:t> </a:t>
            </a:r>
          </a:p>
          <a:p>
            <a:pPr algn="ctr"/>
            <a:endParaRPr lang="en-US" b="1">
              <a:solidFill>
                <a:schemeClr val="bg1"/>
              </a:solidFill>
              <a:latin typeface="Arial" panose="020B0604020202020204" pitchFamily="34" charset="0"/>
              <a:cs typeface="Arial" panose="020B0604020202020204" pitchFamily="34" charset="0"/>
            </a:endParaRPr>
          </a:p>
        </p:txBody>
      </p:sp>
      <p:sp>
        <p:nvSpPr>
          <p:cNvPr id="9" name="Rounded Rectangle 76">
            <a:extLst>
              <a:ext uri="{FF2B5EF4-FFF2-40B4-BE49-F238E27FC236}">
                <a16:creationId xmlns:a16="http://schemas.microsoft.com/office/drawing/2014/main" id="{2016022D-F344-CB99-B1D5-0FB2C2F0D890}"/>
              </a:ext>
            </a:extLst>
          </p:cNvPr>
          <p:cNvSpPr>
            <a:spLocks/>
          </p:cNvSpPr>
          <p:nvPr/>
        </p:nvSpPr>
        <p:spPr>
          <a:xfrm>
            <a:off x="3873131" y="13732836"/>
            <a:ext cx="28156709" cy="2624339"/>
          </a:xfrm>
          <a:prstGeom prst="roundRect">
            <a:avLst>
              <a:gd name="adj" fmla="val 6877"/>
            </a:avLst>
          </a:prstGeom>
          <a:solidFill>
            <a:schemeClr val="accent1"/>
          </a:solidFill>
          <a:ln w="12700" cap="flat" cmpd="sng" algn="ctr">
            <a:noFill/>
            <a:prstDash val="solid"/>
            <a:miter lim="800000"/>
          </a:ln>
          <a:effectLst/>
        </p:spPr>
        <p:txBody>
          <a:bodyPr rtlCol="0" anchor="ctr"/>
          <a:lstStyle/>
          <a:p>
            <a:endParaRPr lang="en-US" sz="500">
              <a:solidFill>
                <a:schemeClr val="bg1"/>
              </a:solidFill>
              <a:latin typeface="Arial" panose="020B0604020202020204" pitchFamily="34" charset="0"/>
              <a:cs typeface="Arial" panose="020B0604020202020204" pitchFamily="34" charset="0"/>
            </a:endParaRPr>
          </a:p>
          <a:p>
            <a:r>
              <a:rPr lang="en-US" sz="5400" b="1">
                <a:solidFill>
                  <a:schemeClr val="bg1"/>
                </a:solidFill>
                <a:latin typeface="Arial" panose="020B0604020202020204" pitchFamily="34" charset="0"/>
                <a:cs typeface="Arial" panose="020B0604020202020204" pitchFamily="34" charset="0"/>
              </a:rPr>
              <a:t>Transportation System Management (TSM)</a:t>
            </a:r>
            <a:r>
              <a:rPr lang="en-US" sz="4800" b="1">
                <a:solidFill>
                  <a:schemeClr val="bg1"/>
                </a:solidFill>
                <a:latin typeface="Arial" panose="020B0604020202020204" pitchFamily="34" charset="0"/>
                <a:cs typeface="Arial" panose="020B0604020202020204" pitchFamily="34" charset="0"/>
              </a:rPr>
              <a:t> -</a:t>
            </a:r>
            <a:r>
              <a:rPr lang="en-US" sz="4800">
                <a:solidFill>
                  <a:schemeClr val="bg1"/>
                </a:solidFill>
                <a:latin typeface="Arial" panose="020B0604020202020204" pitchFamily="34" charset="0"/>
                <a:cs typeface="Arial" panose="020B0604020202020204" pitchFamily="34" charset="0"/>
              </a:rPr>
              <a:t> These are operational upgrades designed to increase the capacity / improve the performance of a piece of transportation infrastructure, while maximizing the safety and mobility of people and goods </a:t>
            </a:r>
            <a:r>
              <a:rPr lang="en-US" sz="4800" i="1">
                <a:solidFill>
                  <a:schemeClr val="bg1"/>
                </a:solidFill>
                <a:latin typeface="Arial" panose="020B0604020202020204" pitchFamily="34" charset="0"/>
                <a:cs typeface="Arial" panose="020B0604020202020204" pitchFamily="34" charset="0"/>
              </a:rPr>
              <a:t>without</a:t>
            </a:r>
            <a:r>
              <a:rPr lang="en-US" sz="4800">
                <a:solidFill>
                  <a:schemeClr val="bg1"/>
                </a:solidFill>
                <a:latin typeface="Arial" panose="020B0604020202020204" pitchFamily="34" charset="0"/>
                <a:cs typeface="Arial" panose="020B0604020202020204" pitchFamily="34" charset="0"/>
              </a:rPr>
              <a:t> increasing its physical size. </a:t>
            </a:r>
          </a:p>
        </p:txBody>
      </p:sp>
      <p:sp>
        <p:nvSpPr>
          <p:cNvPr id="10" name="Rounded Rectangle 76">
            <a:extLst>
              <a:ext uri="{FF2B5EF4-FFF2-40B4-BE49-F238E27FC236}">
                <a16:creationId xmlns:a16="http://schemas.microsoft.com/office/drawing/2014/main" id="{C2D6BE94-0860-10D3-77ED-23A610BC115A}"/>
              </a:ext>
            </a:extLst>
          </p:cNvPr>
          <p:cNvSpPr>
            <a:spLocks/>
          </p:cNvSpPr>
          <p:nvPr/>
        </p:nvSpPr>
        <p:spPr>
          <a:xfrm>
            <a:off x="3873131" y="16625631"/>
            <a:ext cx="28156709" cy="2624339"/>
          </a:xfrm>
          <a:prstGeom prst="roundRect">
            <a:avLst>
              <a:gd name="adj" fmla="val 9660"/>
            </a:avLst>
          </a:prstGeom>
          <a:solidFill>
            <a:schemeClr val="accent1">
              <a:lumMod val="75000"/>
            </a:schemeClr>
          </a:solidFill>
          <a:ln w="12700" cap="flat" cmpd="sng" algn="ctr">
            <a:noFill/>
            <a:prstDash val="solid"/>
            <a:miter lim="800000"/>
          </a:ln>
          <a:effectLst/>
        </p:spPr>
        <p:txBody>
          <a:bodyPr rtlCol="0" anchor="ctr"/>
          <a:lstStyle/>
          <a:p>
            <a:endParaRPr lang="en-US" sz="500">
              <a:solidFill>
                <a:schemeClr val="bg1"/>
              </a:solidFill>
              <a:latin typeface="Arial" panose="020B0604020202020204" pitchFamily="34" charset="0"/>
              <a:cs typeface="Arial" panose="020B0604020202020204" pitchFamily="34" charset="0"/>
            </a:endParaRPr>
          </a:p>
          <a:p>
            <a:r>
              <a:rPr lang="en-US" sz="5400" b="1">
                <a:solidFill>
                  <a:schemeClr val="bg1"/>
                </a:solidFill>
                <a:latin typeface="Arial" panose="020B0604020202020204" pitchFamily="34" charset="0"/>
                <a:cs typeface="Arial" panose="020B0604020202020204" pitchFamily="34" charset="0"/>
              </a:rPr>
              <a:t>Infrastructure Enhancements</a:t>
            </a:r>
            <a:r>
              <a:rPr lang="en-US" sz="4800" b="1">
                <a:solidFill>
                  <a:schemeClr val="bg1"/>
                </a:solidFill>
                <a:latin typeface="Arial" panose="020B0604020202020204" pitchFamily="34" charset="0"/>
                <a:cs typeface="Arial" panose="020B0604020202020204" pitchFamily="34" charset="0"/>
              </a:rPr>
              <a:t> -</a:t>
            </a:r>
            <a:r>
              <a:rPr lang="en-US" sz="4800">
                <a:solidFill>
                  <a:schemeClr val="bg1"/>
                </a:solidFill>
                <a:latin typeface="Arial" panose="020B0604020202020204" pitchFamily="34" charset="0"/>
                <a:cs typeface="Arial" panose="020B0604020202020204" pitchFamily="34" charset="0"/>
              </a:rPr>
              <a:t> These are major construction projects designed to physically increase the capacity or connectivity of the network. Examples include widening the road from two lanes to four lanes, building an active transportation facility, or building a brand-new road or bridge.</a:t>
            </a:r>
            <a:endParaRPr lang="en-US" sz="4800" b="1">
              <a:solidFill>
                <a:schemeClr val="bg1"/>
              </a:solidFill>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D421070A-C9F7-F689-BBA1-FA0B7F9649D8}"/>
              </a:ext>
            </a:extLst>
          </p:cNvPr>
          <p:cNvGrpSpPr/>
          <p:nvPr/>
        </p:nvGrpSpPr>
        <p:grpSpPr>
          <a:xfrm>
            <a:off x="503089" y="6521204"/>
            <a:ext cx="2743200" cy="2743200"/>
            <a:chOff x="2195663" y="6622040"/>
            <a:chExt cx="2011680" cy="2011680"/>
          </a:xfrm>
          <a:solidFill>
            <a:schemeClr val="accent1"/>
          </a:solidFill>
        </p:grpSpPr>
        <p:sp>
          <p:nvSpPr>
            <p:cNvPr id="16" name="Oval 15">
              <a:extLst>
                <a:ext uri="{FF2B5EF4-FFF2-40B4-BE49-F238E27FC236}">
                  <a16:creationId xmlns:a16="http://schemas.microsoft.com/office/drawing/2014/main" id="{06B084DA-020B-8807-3096-1F8BF96516C4}"/>
                </a:ext>
              </a:extLst>
            </p:cNvPr>
            <p:cNvSpPr/>
            <p:nvPr/>
          </p:nvSpPr>
          <p:spPr>
            <a:xfrm>
              <a:off x="2195663" y="6622040"/>
              <a:ext cx="2011680" cy="201168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pic>
          <p:nvPicPr>
            <p:cNvPr id="17" name="Graphic 10" descr="No sign with solid fill">
              <a:extLst>
                <a:ext uri="{FF2B5EF4-FFF2-40B4-BE49-F238E27FC236}">
                  <a16:creationId xmlns:a16="http://schemas.microsoft.com/office/drawing/2014/main" id="{A9D4B0D3-24FA-8C9D-2019-A782E1A11A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61423" y="6991548"/>
              <a:ext cx="1280160" cy="1280160"/>
            </a:xfrm>
            <a:prstGeom prst="rect">
              <a:avLst/>
            </a:prstGeom>
          </p:spPr>
        </p:pic>
      </p:grpSp>
      <p:grpSp>
        <p:nvGrpSpPr>
          <p:cNvPr id="18" name="Group 17">
            <a:extLst>
              <a:ext uri="{FF2B5EF4-FFF2-40B4-BE49-F238E27FC236}">
                <a16:creationId xmlns:a16="http://schemas.microsoft.com/office/drawing/2014/main" id="{639BDC01-D50B-236E-8591-3CFD7BAA5961}"/>
              </a:ext>
            </a:extLst>
          </p:cNvPr>
          <p:cNvGrpSpPr/>
          <p:nvPr/>
        </p:nvGrpSpPr>
        <p:grpSpPr>
          <a:xfrm>
            <a:off x="503089" y="9907268"/>
            <a:ext cx="2743200" cy="2743200"/>
            <a:chOff x="2195663" y="11878300"/>
            <a:chExt cx="2011680" cy="2011680"/>
          </a:xfrm>
        </p:grpSpPr>
        <p:sp>
          <p:nvSpPr>
            <p:cNvPr id="20" name="Oval 19">
              <a:extLst>
                <a:ext uri="{FF2B5EF4-FFF2-40B4-BE49-F238E27FC236}">
                  <a16:creationId xmlns:a16="http://schemas.microsoft.com/office/drawing/2014/main" id="{8E43C995-E19E-29A8-D32C-9F33F6CA2C33}"/>
                </a:ext>
              </a:extLst>
            </p:cNvPr>
            <p:cNvSpPr/>
            <p:nvPr/>
          </p:nvSpPr>
          <p:spPr>
            <a:xfrm>
              <a:off x="2195663" y="11878300"/>
              <a:ext cx="2011680" cy="2011680"/>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pic>
          <p:nvPicPr>
            <p:cNvPr id="37" name="Graphic 8" descr="Cycling with solid fill">
              <a:extLst>
                <a:ext uri="{FF2B5EF4-FFF2-40B4-BE49-F238E27FC236}">
                  <a16:creationId xmlns:a16="http://schemas.microsoft.com/office/drawing/2014/main" id="{3671A2D2-6B71-FEA9-22C9-6D0A94DA7F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36953" y="12203403"/>
              <a:ext cx="771694" cy="771694"/>
            </a:xfrm>
            <a:prstGeom prst="rect">
              <a:avLst/>
            </a:prstGeom>
          </p:spPr>
        </p:pic>
        <p:pic>
          <p:nvPicPr>
            <p:cNvPr id="38" name="Graphic 19" descr="Walk with solid fill">
              <a:extLst>
                <a:ext uri="{FF2B5EF4-FFF2-40B4-BE49-F238E27FC236}">
                  <a16:creationId xmlns:a16="http://schemas.microsoft.com/office/drawing/2014/main" id="{AB73444A-68B3-F183-CE64-E1E3DF0E2AD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95785" y="12203403"/>
              <a:ext cx="771694" cy="771694"/>
            </a:xfrm>
            <a:prstGeom prst="rect">
              <a:avLst/>
            </a:prstGeom>
          </p:spPr>
        </p:pic>
        <p:pic>
          <p:nvPicPr>
            <p:cNvPr id="41" name="Graphic 20" descr="Bus with solid fill">
              <a:extLst>
                <a:ext uri="{FF2B5EF4-FFF2-40B4-BE49-F238E27FC236}">
                  <a16:creationId xmlns:a16="http://schemas.microsoft.com/office/drawing/2014/main" id="{84053046-D44A-19C8-F160-81B3872ECA0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646979" y="12793128"/>
              <a:ext cx="1041000" cy="1041000"/>
            </a:xfrm>
            <a:prstGeom prst="rect">
              <a:avLst/>
            </a:prstGeom>
          </p:spPr>
        </p:pic>
      </p:grpSp>
      <p:grpSp>
        <p:nvGrpSpPr>
          <p:cNvPr id="42" name="Group 41">
            <a:extLst>
              <a:ext uri="{FF2B5EF4-FFF2-40B4-BE49-F238E27FC236}">
                <a16:creationId xmlns:a16="http://schemas.microsoft.com/office/drawing/2014/main" id="{ABE082B5-D6FB-F708-74A3-C5B08C1AFB2B}"/>
              </a:ext>
            </a:extLst>
          </p:cNvPr>
          <p:cNvGrpSpPr/>
          <p:nvPr/>
        </p:nvGrpSpPr>
        <p:grpSpPr>
          <a:xfrm>
            <a:off x="503089" y="13428896"/>
            <a:ext cx="2743200" cy="2743200"/>
            <a:chOff x="2247581" y="15004616"/>
            <a:chExt cx="2011680" cy="2011680"/>
          </a:xfrm>
        </p:grpSpPr>
        <p:sp>
          <p:nvSpPr>
            <p:cNvPr id="43" name="Oval 42">
              <a:extLst>
                <a:ext uri="{FF2B5EF4-FFF2-40B4-BE49-F238E27FC236}">
                  <a16:creationId xmlns:a16="http://schemas.microsoft.com/office/drawing/2014/main" id="{974AE0F1-D412-7124-3AB0-BEDC9947B8E3}"/>
                </a:ext>
              </a:extLst>
            </p:cNvPr>
            <p:cNvSpPr/>
            <p:nvPr/>
          </p:nvSpPr>
          <p:spPr>
            <a:xfrm>
              <a:off x="2247581" y="15004616"/>
              <a:ext cx="2011680" cy="201168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pic>
          <p:nvPicPr>
            <p:cNvPr id="44" name="Graphic 6" descr="Gears with solid fill">
              <a:extLst>
                <a:ext uri="{FF2B5EF4-FFF2-40B4-BE49-F238E27FC236}">
                  <a16:creationId xmlns:a16="http://schemas.microsoft.com/office/drawing/2014/main" id="{910F4FAA-721E-892E-09D8-A6074AD6468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613341" y="15311382"/>
              <a:ext cx="1280160" cy="1280160"/>
            </a:xfrm>
            <a:prstGeom prst="rect">
              <a:avLst/>
            </a:prstGeom>
          </p:spPr>
        </p:pic>
      </p:grpSp>
      <p:grpSp>
        <p:nvGrpSpPr>
          <p:cNvPr id="45" name="Group 44">
            <a:extLst>
              <a:ext uri="{FF2B5EF4-FFF2-40B4-BE49-F238E27FC236}">
                <a16:creationId xmlns:a16="http://schemas.microsoft.com/office/drawing/2014/main" id="{ED5A4BB7-2B50-6982-08A9-87E48A4E266D}"/>
              </a:ext>
            </a:extLst>
          </p:cNvPr>
          <p:cNvGrpSpPr/>
          <p:nvPr/>
        </p:nvGrpSpPr>
        <p:grpSpPr>
          <a:xfrm>
            <a:off x="503089" y="16566200"/>
            <a:ext cx="2743200" cy="2743200"/>
            <a:chOff x="2304180" y="17700826"/>
            <a:chExt cx="2011680" cy="2011680"/>
          </a:xfrm>
        </p:grpSpPr>
        <p:sp>
          <p:nvSpPr>
            <p:cNvPr id="46" name="Oval 45">
              <a:extLst>
                <a:ext uri="{FF2B5EF4-FFF2-40B4-BE49-F238E27FC236}">
                  <a16:creationId xmlns:a16="http://schemas.microsoft.com/office/drawing/2014/main" id="{668CD094-83E6-D668-2DCB-F001AE13DE3A}"/>
                </a:ext>
              </a:extLst>
            </p:cNvPr>
            <p:cNvSpPr/>
            <p:nvPr/>
          </p:nvSpPr>
          <p:spPr>
            <a:xfrm>
              <a:off x="2304180" y="17700826"/>
              <a:ext cx="2011680" cy="2011680"/>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pic>
          <p:nvPicPr>
            <p:cNvPr id="47" name="Graphic 4" descr="Hammer with solid fill">
              <a:extLst>
                <a:ext uri="{FF2B5EF4-FFF2-40B4-BE49-F238E27FC236}">
                  <a16:creationId xmlns:a16="http://schemas.microsoft.com/office/drawing/2014/main" id="{F5213131-076C-5462-559B-B84674921E6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669940" y="18065590"/>
              <a:ext cx="1280160" cy="1280160"/>
            </a:xfrm>
            <a:prstGeom prst="rect">
              <a:avLst/>
            </a:prstGeom>
          </p:spPr>
        </p:pic>
      </p:grpSp>
      <p:pic>
        <p:nvPicPr>
          <p:cNvPr id="7" name="Dillon Logo">
            <a:extLst>
              <a:ext uri="{FF2B5EF4-FFF2-40B4-BE49-F238E27FC236}">
                <a16:creationId xmlns:a16="http://schemas.microsoft.com/office/drawing/2014/main" id="{A9F48B03-EE7E-3748-6673-0BB4827A3044}"/>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8936858" y="20452561"/>
            <a:ext cx="3290124" cy="617591"/>
          </a:xfrm>
          <a:prstGeom prst="rect">
            <a:avLst/>
          </a:prstGeom>
        </p:spPr>
      </p:pic>
    </p:spTree>
    <p:extLst>
      <p:ext uri="{BB962C8B-B14F-4D97-AF65-F5344CB8AC3E}">
        <p14:creationId xmlns:p14="http://schemas.microsoft.com/office/powerpoint/2010/main" val="3029340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9816-2E80-6CE5-22B0-402B14E78C48}"/>
            </a:ext>
          </a:extLst>
        </p:cNvPr>
        <p:cNvGrpSpPr/>
        <p:nvPr/>
      </p:nvGrpSpPr>
      <p:grpSpPr>
        <a:xfrm>
          <a:off x="0" y="0"/>
          <a:ext cx="0" cy="0"/>
          <a:chOff x="0" y="0"/>
          <a:chExt cx="0" cy="0"/>
        </a:xfrm>
      </p:grpSpPr>
      <p:sp>
        <p:nvSpPr>
          <p:cNvPr id="117" name="Rounded Rectangle 76">
            <a:extLst>
              <a:ext uri="{FF2B5EF4-FFF2-40B4-BE49-F238E27FC236}">
                <a16:creationId xmlns:a16="http://schemas.microsoft.com/office/drawing/2014/main" id="{9F894B29-BB25-4F18-6C0B-65D3F4660442}"/>
              </a:ext>
            </a:extLst>
          </p:cNvPr>
          <p:cNvSpPr/>
          <p:nvPr/>
        </p:nvSpPr>
        <p:spPr>
          <a:xfrm>
            <a:off x="17226404" y="14502037"/>
            <a:ext cx="12640534" cy="3878144"/>
          </a:xfrm>
          <a:prstGeom prst="roundRect">
            <a:avLst>
              <a:gd name="adj" fmla="val 9660"/>
            </a:avLst>
          </a:prstGeom>
          <a:solidFill>
            <a:schemeClr val="accent1">
              <a:lumMod val="20000"/>
              <a:lumOff val="80000"/>
            </a:schemeClr>
          </a:solidFill>
          <a:ln w="12700" cap="flat" cmpd="sng" algn="ctr">
            <a:noFill/>
            <a:prstDash val="solid"/>
            <a:miter lim="800000"/>
          </a:ln>
          <a:effectLst/>
        </p:spPr>
        <p:txBody>
          <a:bodyPr rtlCol="0" anchor="b"/>
          <a:lstStyle/>
          <a:p>
            <a:pPr algn="ctr"/>
            <a:r>
              <a:rPr lang="en-US" sz="4800" kern="800">
                <a:solidFill>
                  <a:schemeClr val="bg2">
                    <a:lumMod val="25000"/>
                  </a:schemeClr>
                </a:solidFill>
                <a:latin typeface="Arial" panose="020B0604020202020204" pitchFamily="34" charset="0"/>
                <a:ea typeface="Calibri" panose="020F0502020204030204" pitchFamily="34" charset="0"/>
                <a:cs typeface="Arial" panose="020B0604020202020204" pitchFamily="34" charset="0"/>
              </a:rPr>
              <a:t>How the proposed alternative will impact the residents, local businesses and community character.</a:t>
            </a:r>
          </a:p>
          <a:p>
            <a:pPr algn="ctr"/>
            <a:endParaRPr lang="en-US" sz="1400" kern="800">
              <a:solidFill>
                <a:schemeClr val="bg2">
                  <a:lumMod val="25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116" name="Rounded Rectangle 76">
            <a:extLst>
              <a:ext uri="{FF2B5EF4-FFF2-40B4-BE49-F238E27FC236}">
                <a16:creationId xmlns:a16="http://schemas.microsoft.com/office/drawing/2014/main" id="{C2B26968-5F00-41EF-D288-B2F280090C50}"/>
              </a:ext>
            </a:extLst>
          </p:cNvPr>
          <p:cNvSpPr/>
          <p:nvPr/>
        </p:nvSpPr>
        <p:spPr>
          <a:xfrm>
            <a:off x="2225359" y="14468566"/>
            <a:ext cx="12640534" cy="3924000"/>
          </a:xfrm>
          <a:prstGeom prst="roundRect">
            <a:avLst>
              <a:gd name="adj" fmla="val 9660"/>
            </a:avLst>
          </a:prstGeom>
          <a:solidFill>
            <a:schemeClr val="accent1">
              <a:lumMod val="20000"/>
              <a:lumOff val="80000"/>
            </a:schemeClr>
          </a:solidFill>
          <a:ln w="12700" cap="flat" cmpd="sng" algn="ctr">
            <a:noFill/>
            <a:prstDash val="solid"/>
            <a:miter lim="800000"/>
          </a:ln>
          <a:effectLst/>
        </p:spPr>
        <p:txBody>
          <a:bodyPr rtlCol="0" anchor="b"/>
          <a:lstStyle/>
          <a:p>
            <a:pPr algn="ctr"/>
            <a:r>
              <a:rPr lang="en-US" sz="4800" kern="800">
                <a:solidFill>
                  <a:schemeClr val="bg2">
                    <a:lumMod val="25000"/>
                  </a:schemeClr>
                </a:solidFill>
                <a:latin typeface="Arial" panose="020B0604020202020204" pitchFamily="34" charset="0"/>
                <a:ea typeface="Calibri" panose="020F0502020204030204" pitchFamily="34" charset="0"/>
                <a:cs typeface="Arial" panose="020B0604020202020204" pitchFamily="34" charset="0"/>
              </a:rPr>
              <a:t>The financial impact of the proposed alternative.</a:t>
            </a:r>
          </a:p>
          <a:p>
            <a:pPr algn="ctr"/>
            <a:endParaRPr lang="en-US" sz="1400" kern="800">
              <a:solidFill>
                <a:schemeClr val="bg2">
                  <a:lumMod val="25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115" name="Rounded Rectangle 76">
            <a:extLst>
              <a:ext uri="{FF2B5EF4-FFF2-40B4-BE49-F238E27FC236}">
                <a16:creationId xmlns:a16="http://schemas.microsoft.com/office/drawing/2014/main" id="{668EC3A8-FEE9-3ED2-3C7D-6B832B78FA2A}"/>
              </a:ext>
            </a:extLst>
          </p:cNvPr>
          <p:cNvSpPr/>
          <p:nvPr/>
        </p:nvSpPr>
        <p:spPr>
          <a:xfrm>
            <a:off x="17226404" y="8368482"/>
            <a:ext cx="12640534" cy="3902197"/>
          </a:xfrm>
          <a:prstGeom prst="roundRect">
            <a:avLst>
              <a:gd name="adj" fmla="val 9660"/>
            </a:avLst>
          </a:prstGeom>
          <a:solidFill>
            <a:schemeClr val="accent1">
              <a:lumMod val="20000"/>
              <a:lumOff val="80000"/>
            </a:schemeClr>
          </a:solidFill>
          <a:ln w="12700" cap="flat" cmpd="sng" algn="ctr">
            <a:noFill/>
            <a:prstDash val="solid"/>
            <a:miter lim="800000"/>
          </a:ln>
          <a:effectLst/>
        </p:spPr>
        <p:txBody>
          <a:bodyPr rtlCol="0" anchor="b"/>
          <a:lstStyle/>
          <a:p>
            <a:pPr algn="ctr"/>
            <a:r>
              <a:rPr lang="en-US" sz="4800" kern="800">
                <a:solidFill>
                  <a:schemeClr val="bg2">
                    <a:lumMod val="25000"/>
                  </a:schemeClr>
                </a:solidFill>
                <a:latin typeface="Arial" panose="020B0604020202020204" pitchFamily="34" charset="0"/>
                <a:ea typeface="Calibri" panose="020F0502020204030204" pitchFamily="34" charset="0"/>
                <a:cs typeface="Arial" panose="020B0604020202020204" pitchFamily="34" charset="0"/>
              </a:rPr>
              <a:t>How the proposed alternative will impact the transportation level of service, safety, connectivity, and support active modes.</a:t>
            </a:r>
          </a:p>
          <a:p>
            <a:pPr algn="ctr"/>
            <a:r>
              <a:rPr lang="en-US" sz="1400" kern="800">
                <a:solidFill>
                  <a:schemeClr val="bg2">
                    <a:lumMod val="25000"/>
                  </a:schemeClr>
                </a:solidFill>
                <a:latin typeface="Arial" panose="020B0604020202020204" pitchFamily="34" charset="0"/>
                <a:ea typeface="Calibri" panose="020F0502020204030204" pitchFamily="34" charset="0"/>
                <a:cs typeface="Arial" panose="020B0604020202020204" pitchFamily="34" charset="0"/>
              </a:rPr>
              <a:t>  </a:t>
            </a:r>
          </a:p>
        </p:txBody>
      </p:sp>
      <p:sp>
        <p:nvSpPr>
          <p:cNvPr id="113" name="Rounded Rectangle 76">
            <a:extLst>
              <a:ext uri="{FF2B5EF4-FFF2-40B4-BE49-F238E27FC236}">
                <a16:creationId xmlns:a16="http://schemas.microsoft.com/office/drawing/2014/main" id="{346403F8-4C17-5DA9-9029-451B7D9EC54C}"/>
              </a:ext>
            </a:extLst>
          </p:cNvPr>
          <p:cNvSpPr/>
          <p:nvPr/>
        </p:nvSpPr>
        <p:spPr>
          <a:xfrm>
            <a:off x="2279935" y="8351220"/>
            <a:ext cx="12640534" cy="3919459"/>
          </a:xfrm>
          <a:prstGeom prst="roundRect">
            <a:avLst>
              <a:gd name="adj" fmla="val 9660"/>
            </a:avLst>
          </a:prstGeom>
          <a:solidFill>
            <a:schemeClr val="accent1">
              <a:lumMod val="20000"/>
              <a:lumOff val="80000"/>
            </a:schemeClr>
          </a:solidFill>
          <a:ln w="12700" cap="flat" cmpd="sng" algn="ctr">
            <a:noFill/>
            <a:prstDash val="solid"/>
            <a:miter lim="800000"/>
          </a:ln>
          <a:effectLst/>
        </p:spPr>
        <p:txBody>
          <a:bodyPr rtlCol="0" anchor="b"/>
          <a:lstStyle/>
          <a:p>
            <a:pPr algn="ctr"/>
            <a:r>
              <a:rPr lang="en-US" sz="4800" kern="800">
                <a:solidFill>
                  <a:schemeClr val="bg2">
                    <a:lumMod val="25000"/>
                  </a:schemeClr>
                </a:solidFill>
                <a:latin typeface="Arial" panose="020B0604020202020204" pitchFamily="34" charset="0"/>
                <a:ea typeface="Calibri" panose="020F0502020204030204" pitchFamily="34" charset="0"/>
                <a:cs typeface="Arial" panose="020B0604020202020204" pitchFamily="34" charset="0"/>
              </a:rPr>
              <a:t>How the proposed alternative will impact the woodlands, wetlands, aquatic features, heritage lands, and noise.</a:t>
            </a:r>
          </a:p>
          <a:p>
            <a:pPr algn="ctr">
              <a:spcAft>
                <a:spcPts val="2400"/>
              </a:spcAft>
            </a:pPr>
            <a:endParaRPr lang="en-US" sz="1400" kern="800">
              <a:solidFill>
                <a:schemeClr val="bg2">
                  <a:lumMod val="25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26778A91-8018-8C9B-5ABF-E6FB59E2039A}"/>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9E8C8BEC-1FF2-55B9-575F-962FDC2150AA}"/>
              </a:ext>
            </a:extLst>
          </p:cNvPr>
          <p:cNvSpPr/>
          <p:nvPr/>
        </p:nvSpPr>
        <p:spPr>
          <a:xfrm>
            <a:off x="300271" y="291158"/>
            <a:ext cx="32237129"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a:solidFill>
                  <a:schemeClr val="bg1"/>
                </a:solidFill>
                <a:latin typeface="Arial" panose="020B0604020202020204" pitchFamily="34" charset="0"/>
                <a:cs typeface="Arial" panose="020B0604020202020204" pitchFamily="34" charset="0"/>
              </a:rPr>
              <a:t>TMP – Evaluation Criteria</a:t>
            </a:r>
            <a:endParaRPr lang="en-CA" sz="11500" b="1">
              <a:solidFill>
                <a:schemeClr val="bg1"/>
              </a:solidFill>
              <a:latin typeface="Arial" panose="020B0604020202020204" pitchFamily="34" charset="0"/>
              <a:cs typeface="Arial" panose="020B0604020202020204" pitchFamily="34" charset="0"/>
            </a:endParaRPr>
          </a:p>
        </p:txBody>
      </p:sp>
      <p:pic>
        <p:nvPicPr>
          <p:cNvPr id="19" name="Picture 18" descr="A logo for a company&#10;&#10;Description automatically generated">
            <a:extLst>
              <a:ext uri="{FF2B5EF4-FFF2-40B4-BE49-F238E27FC236}">
                <a16:creationId xmlns:a16="http://schemas.microsoft.com/office/drawing/2014/main" id="{BA5AD127-C110-0135-CA05-248F88C0891C}"/>
              </a:ext>
            </a:extLst>
          </p:cNvPr>
          <p:cNvPicPr>
            <a:picLocks noChangeAspect="1"/>
          </p:cNvPicPr>
          <p:nvPr/>
        </p:nvPicPr>
        <p:blipFill rotWithShape="1">
          <a:blip r:embed="rId3">
            <a:extLst>
              <a:ext uri="{28A0092B-C50C-407E-A947-70E740481C1C}">
                <a14:useLocalDpi xmlns:a14="http://schemas.microsoft.com/office/drawing/2010/main" val="0"/>
              </a:ext>
            </a:extLst>
          </a:blip>
          <a:srcRect b="13805"/>
          <a:stretch/>
        </p:blipFill>
        <p:spPr>
          <a:xfrm>
            <a:off x="25646734" y="18911037"/>
            <a:ext cx="3290124" cy="2835926"/>
          </a:xfrm>
          <a:prstGeom prst="rect">
            <a:avLst/>
          </a:prstGeom>
        </p:spPr>
      </p:pic>
      <p:sp>
        <p:nvSpPr>
          <p:cNvPr id="21" name="TextBox 20">
            <a:extLst>
              <a:ext uri="{FF2B5EF4-FFF2-40B4-BE49-F238E27FC236}">
                <a16:creationId xmlns:a16="http://schemas.microsoft.com/office/drawing/2014/main" id="{2CFD47F4-51A6-7683-CDD5-457B6E7F98BF}"/>
              </a:ext>
            </a:extLst>
          </p:cNvPr>
          <p:cNvSpPr txBox="1"/>
          <p:nvPr/>
        </p:nvSpPr>
        <p:spPr>
          <a:xfrm>
            <a:off x="819269" y="21070152"/>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TRANSPORTATION MASTER PLAN</a:t>
            </a:r>
            <a:endParaRPr lang="en-CA" sz="2400" b="1" kern="0">
              <a:solidFill>
                <a:schemeClr val="tx1">
                  <a:lumMod val="65000"/>
                  <a:lumOff val="35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8F498E9-425B-A960-05B8-12B89DE8F0F8}"/>
              </a:ext>
            </a:extLst>
          </p:cNvPr>
          <p:cNvSpPr txBox="1"/>
          <p:nvPr/>
        </p:nvSpPr>
        <p:spPr>
          <a:xfrm>
            <a:off x="804792" y="4066304"/>
            <a:ext cx="31422190" cy="2308324"/>
          </a:xfrm>
          <a:prstGeom prst="rect">
            <a:avLst/>
          </a:prstGeom>
          <a:noFill/>
        </p:spPr>
        <p:txBody>
          <a:bodyPr wrap="square">
            <a:spAutoFit/>
          </a:bodyPr>
          <a:lstStyle/>
          <a:p>
            <a:r>
              <a:rPr lang="en-US" sz="4800" kern="80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Each </a:t>
            </a:r>
            <a:r>
              <a:rPr lang="en-US" sz="4800" b="1" kern="800">
                <a:solidFill>
                  <a:schemeClr val="accent1"/>
                </a:solidFill>
                <a:latin typeface="Arial" panose="020B0604020202020204" pitchFamily="34" charset="0"/>
                <a:ea typeface="Calibri" panose="020F0502020204030204" pitchFamily="34" charset="0"/>
                <a:cs typeface="Arial" panose="020B0604020202020204" pitchFamily="34" charset="0"/>
              </a:rPr>
              <a:t>alternative solution </a:t>
            </a:r>
            <a:r>
              <a:rPr lang="en-US" sz="4800" kern="80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was evaluated against a set of </a:t>
            </a:r>
            <a:r>
              <a:rPr lang="en-US" sz="4800" b="1" kern="800">
                <a:solidFill>
                  <a:schemeClr val="accent1"/>
                </a:solidFill>
                <a:latin typeface="Arial" panose="020B0604020202020204" pitchFamily="34" charset="0"/>
                <a:ea typeface="Calibri" panose="020F0502020204030204" pitchFamily="34" charset="0"/>
                <a:cs typeface="Arial" panose="020B0604020202020204" pitchFamily="34" charset="0"/>
              </a:rPr>
              <a:t>evaluation criteria</a:t>
            </a:r>
            <a:r>
              <a:rPr lang="en-US" sz="4800" kern="80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 that were defined for the TMP. Their purpose is to determine which </a:t>
            </a:r>
            <a:r>
              <a:rPr lang="en-US" sz="4800" b="1" kern="800">
                <a:solidFill>
                  <a:schemeClr val="accent1"/>
                </a:solidFill>
                <a:latin typeface="Arial" panose="020B0604020202020204" pitchFamily="34" charset="0"/>
                <a:ea typeface="Calibri" panose="020F0502020204030204" pitchFamily="34" charset="0"/>
                <a:cs typeface="Arial" panose="020B0604020202020204" pitchFamily="34" charset="0"/>
              </a:rPr>
              <a:t>alternative solution(s)</a:t>
            </a:r>
            <a:r>
              <a:rPr lang="en-US" sz="4800" kern="80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rPr>
              <a:t> should proceed, i.e., those that provide the greatest benefits while minimizing negative impacts:</a:t>
            </a:r>
            <a:endParaRPr lang="en-CA" sz="4800" kern="80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p:txBody>
      </p:sp>
      <p:cxnSp>
        <p:nvCxnSpPr>
          <p:cNvPr id="71" name="Straight Connector 70">
            <a:extLst>
              <a:ext uri="{FF2B5EF4-FFF2-40B4-BE49-F238E27FC236}">
                <a16:creationId xmlns:a16="http://schemas.microsoft.com/office/drawing/2014/main" id="{6D8954FD-A1B5-AFA9-5C81-DBB60BC6AF41}"/>
              </a:ext>
            </a:extLst>
          </p:cNvPr>
          <p:cNvCxnSpPr>
            <a:cxnSpLocks/>
          </p:cNvCxnSpPr>
          <p:nvPr/>
        </p:nvCxnSpPr>
        <p:spPr>
          <a:xfrm>
            <a:off x="6932294" y="6482042"/>
            <a:ext cx="0" cy="928166"/>
          </a:xfrm>
          <a:prstGeom prst="line">
            <a:avLst/>
          </a:prstGeom>
          <a:ln w="130175">
            <a:noFil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0675E23A-33B5-A92A-E357-325D03E43833}"/>
              </a:ext>
            </a:extLst>
          </p:cNvPr>
          <p:cNvCxnSpPr>
            <a:cxnSpLocks/>
          </p:cNvCxnSpPr>
          <p:nvPr/>
        </p:nvCxnSpPr>
        <p:spPr>
          <a:xfrm flipH="1">
            <a:off x="7591739" y="6904249"/>
            <a:ext cx="11116" cy="13407351"/>
          </a:xfrm>
          <a:prstGeom prst="line">
            <a:avLst/>
          </a:prstGeom>
          <a:ln w="130175">
            <a:noFill/>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9503D8DC-B334-AC03-55B8-6A1B604D2609}"/>
              </a:ext>
            </a:extLst>
          </p:cNvPr>
          <p:cNvCxnSpPr>
            <a:cxnSpLocks/>
          </p:cNvCxnSpPr>
          <p:nvPr/>
        </p:nvCxnSpPr>
        <p:spPr>
          <a:xfrm flipH="1">
            <a:off x="19206282" y="6865859"/>
            <a:ext cx="37270" cy="13547433"/>
          </a:xfrm>
          <a:prstGeom prst="line">
            <a:avLst/>
          </a:prstGeom>
          <a:ln w="130175">
            <a:noFil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2062BCA0-6170-F444-008D-1C15D8AEE079}"/>
              </a:ext>
            </a:extLst>
          </p:cNvPr>
          <p:cNvCxnSpPr>
            <a:cxnSpLocks/>
          </p:cNvCxnSpPr>
          <p:nvPr/>
        </p:nvCxnSpPr>
        <p:spPr>
          <a:xfrm>
            <a:off x="882106" y="6889631"/>
            <a:ext cx="51465" cy="13531204"/>
          </a:xfrm>
          <a:prstGeom prst="line">
            <a:avLst/>
          </a:prstGeom>
          <a:ln w="130175">
            <a:no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941BE7FC-54C9-12EC-0135-852AD6F55BCD}"/>
              </a:ext>
            </a:extLst>
          </p:cNvPr>
          <p:cNvCxnSpPr>
            <a:cxnSpLocks/>
          </p:cNvCxnSpPr>
          <p:nvPr/>
        </p:nvCxnSpPr>
        <p:spPr>
          <a:xfrm flipH="1">
            <a:off x="804792" y="6397996"/>
            <a:ext cx="18501748" cy="13301"/>
          </a:xfrm>
          <a:prstGeom prst="line">
            <a:avLst/>
          </a:prstGeom>
          <a:ln w="130175">
            <a:noFill/>
          </a:ln>
        </p:spPr>
        <p:style>
          <a:lnRef idx="2">
            <a:schemeClr val="accent1"/>
          </a:lnRef>
          <a:fillRef idx="0">
            <a:schemeClr val="accent1"/>
          </a:fillRef>
          <a:effectRef idx="1">
            <a:schemeClr val="accent1"/>
          </a:effectRef>
          <a:fontRef idx="minor">
            <a:schemeClr val="tx1"/>
          </a:fontRef>
        </p:style>
      </p:cxnSp>
      <p:grpSp>
        <p:nvGrpSpPr>
          <p:cNvPr id="98" name="Group 97">
            <a:extLst>
              <a:ext uri="{FF2B5EF4-FFF2-40B4-BE49-F238E27FC236}">
                <a16:creationId xmlns:a16="http://schemas.microsoft.com/office/drawing/2014/main" id="{25FB4400-6070-0A48-7FC1-AB2BFFB60B47}"/>
              </a:ext>
            </a:extLst>
          </p:cNvPr>
          <p:cNvGrpSpPr/>
          <p:nvPr/>
        </p:nvGrpSpPr>
        <p:grpSpPr>
          <a:xfrm>
            <a:off x="4614266" y="7160740"/>
            <a:ext cx="7526096" cy="2340000"/>
            <a:chOff x="21433052" y="10257335"/>
            <a:chExt cx="7526097" cy="2073220"/>
          </a:xfrm>
        </p:grpSpPr>
        <p:sp>
          <p:nvSpPr>
            <p:cNvPr id="96" name="Rounded Rectangle 76">
              <a:extLst>
                <a:ext uri="{FF2B5EF4-FFF2-40B4-BE49-F238E27FC236}">
                  <a16:creationId xmlns:a16="http://schemas.microsoft.com/office/drawing/2014/main" id="{1CF17276-F911-9293-022F-B21F0AEAE93D}"/>
                </a:ext>
              </a:extLst>
            </p:cNvPr>
            <p:cNvSpPr/>
            <p:nvPr/>
          </p:nvSpPr>
          <p:spPr>
            <a:xfrm>
              <a:off x="21433052" y="10257335"/>
              <a:ext cx="7526097" cy="2073220"/>
            </a:xfrm>
            <a:prstGeom prst="roundRect">
              <a:avLst>
                <a:gd name="adj" fmla="val 9660"/>
              </a:avLst>
            </a:prstGeom>
            <a:solidFill>
              <a:srgbClr val="0C6D82"/>
            </a:solidFill>
            <a:ln w="12700" cap="flat" cmpd="sng" algn="ctr">
              <a:noFill/>
              <a:prstDash val="solid"/>
              <a:miter lim="800000"/>
            </a:ln>
            <a:effectLst/>
          </p:spPr>
          <p:txBody>
            <a:bodyPr rtlCol="0" anchor="b"/>
            <a:lstStyle/>
            <a:p>
              <a:pPr algn="ctr"/>
              <a:r>
                <a:rPr lang="en-CA" sz="5400">
                  <a:solidFill>
                    <a:schemeClr val="bg1"/>
                  </a:solidFill>
                  <a:latin typeface="Franklin Gothic Demi" panose="020B0703020102020204" pitchFamily="34" charset="0"/>
                </a:rPr>
                <a:t>Nature &amp; Climate</a:t>
              </a:r>
              <a:endParaRPr lang="en-US" sz="5400" kern="800">
                <a:solidFill>
                  <a:schemeClr val="bg1"/>
                </a:solidFill>
                <a:latin typeface="Arial" panose="020B0604020202020204" pitchFamily="34" charset="0"/>
                <a:ea typeface="Calibri" panose="020F0502020204030204" pitchFamily="34" charset="0"/>
                <a:cs typeface="Arial" panose="020B0604020202020204" pitchFamily="34" charset="0"/>
              </a:endParaRPr>
            </a:p>
          </p:txBody>
        </p:sp>
        <p:pic>
          <p:nvPicPr>
            <p:cNvPr id="97" name="Graphic 96" descr="Open hand with plant with solid fill">
              <a:extLst>
                <a:ext uri="{FF2B5EF4-FFF2-40B4-BE49-F238E27FC236}">
                  <a16:creationId xmlns:a16="http://schemas.microsoft.com/office/drawing/2014/main" id="{A29EEC93-EB14-1180-50E4-C12BE4D9BA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525910" y="10257335"/>
              <a:ext cx="1188720" cy="1188720"/>
            </a:xfrm>
            <a:prstGeom prst="rect">
              <a:avLst/>
            </a:prstGeom>
          </p:spPr>
        </p:pic>
      </p:grpSp>
      <p:sp>
        <p:nvSpPr>
          <p:cNvPr id="100" name="Rounded Rectangle 76">
            <a:extLst>
              <a:ext uri="{FF2B5EF4-FFF2-40B4-BE49-F238E27FC236}">
                <a16:creationId xmlns:a16="http://schemas.microsoft.com/office/drawing/2014/main" id="{985D4346-4B60-4EF2-30DC-9C6AD374CE3C}"/>
              </a:ext>
            </a:extLst>
          </p:cNvPr>
          <p:cNvSpPr/>
          <p:nvPr/>
        </p:nvSpPr>
        <p:spPr>
          <a:xfrm>
            <a:off x="19243552" y="7198482"/>
            <a:ext cx="8673557" cy="2340000"/>
          </a:xfrm>
          <a:prstGeom prst="roundRect">
            <a:avLst>
              <a:gd name="adj" fmla="val 9660"/>
            </a:avLst>
          </a:prstGeom>
          <a:solidFill>
            <a:srgbClr val="0C6D82"/>
          </a:solidFill>
          <a:ln w="12700" cap="flat" cmpd="sng" algn="ctr">
            <a:noFill/>
            <a:prstDash val="solid"/>
            <a:miter lim="800000"/>
          </a:ln>
          <a:effectLst/>
        </p:spPr>
        <p:txBody>
          <a:bodyPr rtlCol="0" anchor="b"/>
          <a:lstStyle/>
          <a:p>
            <a:pPr algn="ctr"/>
            <a:r>
              <a:rPr lang="en-CA" sz="5400">
                <a:solidFill>
                  <a:schemeClr val="bg1"/>
                </a:solidFill>
                <a:latin typeface="Franklin Gothic Demi" panose="020B0703020102020204" pitchFamily="34" charset="0"/>
              </a:rPr>
              <a:t>Transportation Environment</a:t>
            </a:r>
          </a:p>
        </p:txBody>
      </p:sp>
      <p:pic>
        <p:nvPicPr>
          <p:cNvPr id="103" name="Graphic 102" descr="Car with solid fill">
            <a:extLst>
              <a:ext uri="{FF2B5EF4-FFF2-40B4-BE49-F238E27FC236}">
                <a16:creationId xmlns:a16="http://schemas.microsoft.com/office/drawing/2014/main" id="{EBE38252-B28D-3002-815B-658F3A3A77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793698" y="7331036"/>
            <a:ext cx="1505947" cy="1505947"/>
          </a:xfrm>
          <a:prstGeom prst="rect">
            <a:avLst/>
          </a:prstGeom>
        </p:spPr>
      </p:pic>
      <p:sp>
        <p:nvSpPr>
          <p:cNvPr id="104" name="Rounded Rectangle 76">
            <a:extLst>
              <a:ext uri="{FF2B5EF4-FFF2-40B4-BE49-F238E27FC236}">
                <a16:creationId xmlns:a16="http://schemas.microsoft.com/office/drawing/2014/main" id="{377B310E-4278-7504-D4B8-09841549C227}"/>
              </a:ext>
            </a:extLst>
          </p:cNvPr>
          <p:cNvSpPr/>
          <p:nvPr/>
        </p:nvSpPr>
        <p:spPr>
          <a:xfrm>
            <a:off x="4614264" y="13469021"/>
            <a:ext cx="7526098" cy="2340000"/>
          </a:xfrm>
          <a:prstGeom prst="roundRect">
            <a:avLst>
              <a:gd name="adj" fmla="val 9660"/>
            </a:avLst>
          </a:prstGeom>
          <a:solidFill>
            <a:srgbClr val="0C6D82"/>
          </a:solidFill>
          <a:ln w="12700" cap="flat" cmpd="sng" algn="ctr">
            <a:noFill/>
            <a:prstDash val="solid"/>
            <a:miter lim="800000"/>
          </a:ln>
          <a:effectLst/>
        </p:spPr>
        <p:txBody>
          <a:bodyPr rtlCol="0" anchor="b"/>
          <a:lstStyle/>
          <a:p>
            <a:pPr algn="ctr"/>
            <a:r>
              <a:rPr lang="en-CA" sz="5400">
                <a:solidFill>
                  <a:schemeClr val="bg1"/>
                </a:solidFill>
                <a:latin typeface="Franklin Gothic Demi" panose="020B0703020102020204" pitchFamily="34" charset="0"/>
              </a:rPr>
              <a:t>Cost</a:t>
            </a:r>
          </a:p>
        </p:txBody>
      </p:sp>
      <p:pic>
        <p:nvPicPr>
          <p:cNvPr id="107" name="Graphic 106" descr="Coins outline">
            <a:extLst>
              <a:ext uri="{FF2B5EF4-FFF2-40B4-BE49-F238E27FC236}">
                <a16:creationId xmlns:a16="http://schemas.microsoft.com/office/drawing/2014/main" id="{B45242E7-B130-84C7-AE7E-EC0C3BB1B10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86565" y="13646024"/>
            <a:ext cx="1368742" cy="1368742"/>
          </a:xfrm>
          <a:prstGeom prst="rect">
            <a:avLst/>
          </a:prstGeom>
        </p:spPr>
      </p:pic>
      <p:sp>
        <p:nvSpPr>
          <p:cNvPr id="109" name="Rounded Rectangle 76">
            <a:extLst>
              <a:ext uri="{FF2B5EF4-FFF2-40B4-BE49-F238E27FC236}">
                <a16:creationId xmlns:a16="http://schemas.microsoft.com/office/drawing/2014/main" id="{FB9A82B8-7954-C841-4DB1-CFF19E80E731}"/>
              </a:ext>
            </a:extLst>
          </p:cNvPr>
          <p:cNvSpPr/>
          <p:nvPr/>
        </p:nvSpPr>
        <p:spPr>
          <a:xfrm>
            <a:off x="19243553" y="13428706"/>
            <a:ext cx="8673556" cy="2340000"/>
          </a:xfrm>
          <a:prstGeom prst="roundRect">
            <a:avLst>
              <a:gd name="adj" fmla="val 9660"/>
            </a:avLst>
          </a:prstGeom>
          <a:solidFill>
            <a:srgbClr val="0C6D82"/>
          </a:solidFill>
          <a:ln w="12700" cap="flat" cmpd="sng" algn="ctr">
            <a:noFill/>
            <a:prstDash val="solid"/>
            <a:miter lim="800000"/>
          </a:ln>
          <a:effectLst/>
        </p:spPr>
        <p:txBody>
          <a:bodyPr rtlCol="0" anchor="b"/>
          <a:lstStyle/>
          <a:p>
            <a:pPr algn="ctr"/>
            <a:r>
              <a:rPr lang="en-CA" sz="5400">
                <a:solidFill>
                  <a:schemeClr val="bg1"/>
                </a:solidFill>
                <a:latin typeface="Franklin Gothic Demi" panose="020B0703020102020204" pitchFamily="34" charset="0"/>
              </a:rPr>
              <a:t>Social Environment</a:t>
            </a:r>
          </a:p>
        </p:txBody>
      </p:sp>
      <p:pic>
        <p:nvPicPr>
          <p:cNvPr id="111" name="Graphic 110" descr="Group with solid fill">
            <a:extLst>
              <a:ext uri="{FF2B5EF4-FFF2-40B4-BE49-F238E27FC236}">
                <a16:creationId xmlns:a16="http://schemas.microsoft.com/office/drawing/2014/main" id="{366768BE-D2D1-926D-A5FB-EF9C00CA351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2535155" y="13201829"/>
            <a:ext cx="2040422" cy="2040422"/>
          </a:xfrm>
          <a:prstGeom prst="rect">
            <a:avLst/>
          </a:prstGeom>
        </p:spPr>
      </p:pic>
      <p:pic>
        <p:nvPicPr>
          <p:cNvPr id="4" name="Dillon Logo">
            <a:extLst>
              <a:ext uri="{FF2B5EF4-FFF2-40B4-BE49-F238E27FC236}">
                <a16:creationId xmlns:a16="http://schemas.microsoft.com/office/drawing/2014/main" id="{A099BDAD-2BB8-E1B2-05C5-9FE13CCC1745}"/>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936858" y="20452561"/>
            <a:ext cx="3290124" cy="617591"/>
          </a:xfrm>
          <a:prstGeom prst="rect">
            <a:avLst/>
          </a:prstGeom>
        </p:spPr>
      </p:pic>
      <p:cxnSp>
        <p:nvCxnSpPr>
          <p:cNvPr id="5" name="Straight Connector 4">
            <a:extLst>
              <a:ext uri="{FF2B5EF4-FFF2-40B4-BE49-F238E27FC236}">
                <a16:creationId xmlns:a16="http://schemas.microsoft.com/office/drawing/2014/main" id="{D3AE58FD-6310-A1C1-EAAF-53932EE780CB}"/>
              </a:ext>
            </a:extLst>
          </p:cNvPr>
          <p:cNvCxnSpPr>
            <a:cxnSpLocks/>
          </p:cNvCxnSpPr>
          <p:nvPr/>
        </p:nvCxnSpPr>
        <p:spPr>
          <a:xfrm flipH="1">
            <a:off x="819269" y="20819599"/>
            <a:ext cx="24376832" cy="4401"/>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9940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408DA-8FEE-03CD-61F5-56D4865511E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846D627-43C8-180A-29D9-6CB8BE90B79F}"/>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029523F3-8C3C-F9F7-2297-97EA534680C3}"/>
              </a:ext>
            </a:extLst>
          </p:cNvPr>
          <p:cNvSpPr/>
          <p:nvPr/>
        </p:nvSpPr>
        <p:spPr>
          <a:xfrm>
            <a:off x="300271" y="291158"/>
            <a:ext cx="32237129"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a:solidFill>
                  <a:schemeClr val="bg1"/>
                </a:solidFill>
                <a:latin typeface="Arial" panose="020B0604020202020204" pitchFamily="34" charset="0"/>
                <a:cs typeface="Arial" panose="020B0604020202020204" pitchFamily="34" charset="0"/>
              </a:rPr>
              <a:t>TMP – Preferred Alternatives</a:t>
            </a:r>
            <a:endParaRPr lang="en-CA" sz="11500" b="1">
              <a:solidFill>
                <a:schemeClr val="bg1"/>
              </a:solidFill>
              <a:latin typeface="Arial" panose="020B0604020202020204" pitchFamily="34" charset="0"/>
              <a:cs typeface="Arial" panose="020B0604020202020204" pitchFamily="34" charset="0"/>
            </a:endParaRPr>
          </a:p>
        </p:txBody>
      </p:sp>
      <p:pic>
        <p:nvPicPr>
          <p:cNvPr id="19" name="Picture 18" descr="A logo for a company&#10;&#10;Description automatically generated">
            <a:extLst>
              <a:ext uri="{FF2B5EF4-FFF2-40B4-BE49-F238E27FC236}">
                <a16:creationId xmlns:a16="http://schemas.microsoft.com/office/drawing/2014/main" id="{0AABBFC9-E8D1-F52B-CC44-F09E98F53187}"/>
              </a:ext>
            </a:extLst>
          </p:cNvPr>
          <p:cNvPicPr>
            <a:picLocks noChangeAspect="1"/>
          </p:cNvPicPr>
          <p:nvPr/>
        </p:nvPicPr>
        <p:blipFill rotWithShape="1">
          <a:blip r:embed="rId4">
            <a:extLst>
              <a:ext uri="{28A0092B-C50C-407E-A947-70E740481C1C}">
                <a14:useLocalDpi xmlns:a14="http://schemas.microsoft.com/office/drawing/2010/main" val="0"/>
              </a:ext>
            </a:extLst>
          </a:blip>
          <a:srcRect b="13805"/>
          <a:stretch/>
        </p:blipFill>
        <p:spPr>
          <a:xfrm>
            <a:off x="25646734" y="18911037"/>
            <a:ext cx="3290124" cy="2835926"/>
          </a:xfrm>
          <a:prstGeom prst="rect">
            <a:avLst/>
          </a:prstGeom>
        </p:spPr>
      </p:pic>
      <p:sp>
        <p:nvSpPr>
          <p:cNvPr id="21" name="TextBox 20">
            <a:extLst>
              <a:ext uri="{FF2B5EF4-FFF2-40B4-BE49-F238E27FC236}">
                <a16:creationId xmlns:a16="http://schemas.microsoft.com/office/drawing/2014/main" id="{66E8E724-4CAC-9A36-53BB-D99D066D2CFD}"/>
              </a:ext>
            </a:extLst>
          </p:cNvPr>
          <p:cNvSpPr txBox="1"/>
          <p:nvPr/>
        </p:nvSpPr>
        <p:spPr>
          <a:xfrm>
            <a:off x="819269" y="21070152"/>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a:ln>
                  <a:noFill/>
                </a:ln>
                <a:solidFill>
                  <a:schemeClr val="tx1">
                    <a:lumMod val="65000"/>
                    <a:lumOff val="35000"/>
                  </a:schemeClr>
                </a:solidFill>
                <a:effectLst/>
                <a:uLnTx/>
                <a:uFillTx/>
                <a:latin typeface="Arial" panose="020B0604020202020204" pitchFamily="34" charset="0"/>
                <a:cs typeface="Arial" panose="020B0604020202020204" pitchFamily="34" charset="0"/>
              </a:rPr>
              <a:t>TRANSPORTATION MASTER PLAN</a:t>
            </a:r>
            <a:endParaRPr lang="en-CA" sz="2400" b="1" kern="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71" name="Straight Connector 70">
            <a:extLst>
              <a:ext uri="{FF2B5EF4-FFF2-40B4-BE49-F238E27FC236}">
                <a16:creationId xmlns:a16="http://schemas.microsoft.com/office/drawing/2014/main" id="{46A7C0FA-2588-B59F-DD67-24FC987E1C42}"/>
              </a:ext>
            </a:extLst>
          </p:cNvPr>
          <p:cNvCxnSpPr>
            <a:cxnSpLocks/>
          </p:cNvCxnSpPr>
          <p:nvPr/>
        </p:nvCxnSpPr>
        <p:spPr>
          <a:xfrm>
            <a:off x="6932294" y="6482042"/>
            <a:ext cx="0" cy="928166"/>
          </a:xfrm>
          <a:prstGeom prst="line">
            <a:avLst/>
          </a:prstGeom>
          <a:ln w="130175">
            <a:noFil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7605BA63-6F9A-D479-266A-788E664D9DCC}"/>
              </a:ext>
            </a:extLst>
          </p:cNvPr>
          <p:cNvCxnSpPr>
            <a:cxnSpLocks/>
          </p:cNvCxnSpPr>
          <p:nvPr/>
        </p:nvCxnSpPr>
        <p:spPr>
          <a:xfrm flipH="1">
            <a:off x="7591739" y="6904249"/>
            <a:ext cx="11116" cy="13407351"/>
          </a:xfrm>
          <a:prstGeom prst="line">
            <a:avLst/>
          </a:prstGeom>
          <a:ln w="130175">
            <a:noFill/>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F4EDE841-DDE7-24A1-B0CD-3811E1FADE14}"/>
              </a:ext>
            </a:extLst>
          </p:cNvPr>
          <p:cNvCxnSpPr>
            <a:cxnSpLocks/>
          </p:cNvCxnSpPr>
          <p:nvPr/>
        </p:nvCxnSpPr>
        <p:spPr>
          <a:xfrm flipH="1">
            <a:off x="19206282" y="6865859"/>
            <a:ext cx="37270" cy="13547433"/>
          </a:xfrm>
          <a:prstGeom prst="line">
            <a:avLst/>
          </a:prstGeom>
          <a:ln w="130175">
            <a:noFill/>
          </a:ln>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6C3A7384-3CDC-5A97-D5F5-7A8DF926766B}"/>
              </a:ext>
            </a:extLst>
          </p:cNvPr>
          <p:cNvCxnSpPr>
            <a:cxnSpLocks/>
          </p:cNvCxnSpPr>
          <p:nvPr/>
        </p:nvCxnSpPr>
        <p:spPr>
          <a:xfrm>
            <a:off x="882106" y="6889631"/>
            <a:ext cx="51465" cy="13531204"/>
          </a:xfrm>
          <a:prstGeom prst="line">
            <a:avLst/>
          </a:prstGeom>
          <a:ln w="130175">
            <a:no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424781B7-4F5A-78AF-B516-4BEF99EE797E}"/>
              </a:ext>
            </a:extLst>
          </p:cNvPr>
          <p:cNvCxnSpPr>
            <a:cxnSpLocks/>
          </p:cNvCxnSpPr>
          <p:nvPr/>
        </p:nvCxnSpPr>
        <p:spPr>
          <a:xfrm flipH="1">
            <a:off x="804792" y="6397996"/>
            <a:ext cx="18501748" cy="13301"/>
          </a:xfrm>
          <a:prstGeom prst="line">
            <a:avLst/>
          </a:prstGeom>
          <a:ln w="130175">
            <a:noFill/>
          </a:ln>
        </p:spPr>
        <p:style>
          <a:lnRef idx="2">
            <a:schemeClr val="accent1"/>
          </a:lnRef>
          <a:fillRef idx="0">
            <a:schemeClr val="accent1"/>
          </a:fillRef>
          <a:effectRef idx="1">
            <a:schemeClr val="accent1"/>
          </a:effectRef>
          <a:fontRef idx="minor">
            <a:schemeClr val="tx1"/>
          </a:fontRef>
        </p:style>
      </p:cxnSp>
      <p:pic>
        <p:nvPicPr>
          <p:cNvPr id="4" name="Dillon Logo">
            <a:extLst>
              <a:ext uri="{FF2B5EF4-FFF2-40B4-BE49-F238E27FC236}">
                <a16:creationId xmlns:a16="http://schemas.microsoft.com/office/drawing/2014/main" id="{2042AF2A-8079-AA7C-D41D-631C97DA52D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36858" y="20452561"/>
            <a:ext cx="3290124" cy="617591"/>
          </a:xfrm>
          <a:prstGeom prst="rect">
            <a:avLst/>
          </a:prstGeom>
        </p:spPr>
      </p:pic>
      <p:cxnSp>
        <p:nvCxnSpPr>
          <p:cNvPr id="6" name="Straight Connector 5">
            <a:extLst>
              <a:ext uri="{FF2B5EF4-FFF2-40B4-BE49-F238E27FC236}">
                <a16:creationId xmlns:a16="http://schemas.microsoft.com/office/drawing/2014/main" id="{8042B618-8906-B46E-1EC6-8A2BF3ED6C4A}"/>
              </a:ext>
            </a:extLst>
          </p:cNvPr>
          <p:cNvCxnSpPr>
            <a:cxnSpLocks/>
          </p:cNvCxnSpPr>
          <p:nvPr/>
        </p:nvCxnSpPr>
        <p:spPr>
          <a:xfrm flipH="1">
            <a:off x="819269" y="20819599"/>
            <a:ext cx="24376832" cy="4401"/>
          </a:xfrm>
          <a:prstGeom prst="line">
            <a:avLst/>
          </a:prstGeom>
        </p:spPr>
        <p:style>
          <a:lnRef idx="2">
            <a:schemeClr val="accent1"/>
          </a:lnRef>
          <a:fillRef idx="0">
            <a:schemeClr val="accent1"/>
          </a:fillRef>
          <a:effectRef idx="1">
            <a:schemeClr val="accent1"/>
          </a:effectRef>
          <a:fontRef idx="minor">
            <a:schemeClr val="tx1"/>
          </a:fontRef>
        </p:style>
      </p:cxnSp>
      <p:sp>
        <p:nvSpPr>
          <p:cNvPr id="8" name="Rounded Rectangle 76">
            <a:extLst>
              <a:ext uri="{FF2B5EF4-FFF2-40B4-BE49-F238E27FC236}">
                <a16:creationId xmlns:a16="http://schemas.microsoft.com/office/drawing/2014/main" id="{E944107C-9AE0-3BB6-7F15-563E9F2F000F}"/>
              </a:ext>
            </a:extLst>
          </p:cNvPr>
          <p:cNvSpPr/>
          <p:nvPr/>
        </p:nvSpPr>
        <p:spPr>
          <a:xfrm>
            <a:off x="19236202" y="4085620"/>
            <a:ext cx="13611860" cy="4121553"/>
          </a:xfrm>
          <a:prstGeom prst="roundRect">
            <a:avLst>
              <a:gd name="adj" fmla="val 9660"/>
            </a:avLst>
          </a:prstGeom>
          <a:noFill/>
          <a:ln w="12700" cap="flat" cmpd="sng" algn="ctr">
            <a:noFill/>
            <a:prstDash val="solid"/>
            <a:miter lim="800000"/>
          </a:ln>
          <a:effectLst/>
        </p:spPr>
        <p:txBody>
          <a:bodyPr rtlCol="0" anchor="ctr"/>
          <a:lstStyle/>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Union St &amp; Cornelia St. - </a:t>
            </a:r>
            <a:r>
              <a:rPr lang="en-US" sz="4000" i="1">
                <a:solidFill>
                  <a:schemeClr val="tx1">
                    <a:lumMod val="65000"/>
                    <a:lumOff val="35000"/>
                  </a:schemeClr>
                </a:solidFill>
                <a:latin typeface="Arial" panose="020B0604020202020204" pitchFamily="34" charset="0"/>
                <a:cs typeface="Arial" panose="020B0604020202020204" pitchFamily="34" charset="0"/>
              </a:rPr>
              <a:t>Upgrade to traffic signal</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Elmsley St &amp; Cornelia St. </a:t>
            </a:r>
            <a:r>
              <a:rPr lang="en-US" sz="4000" i="1">
                <a:solidFill>
                  <a:schemeClr val="tx1">
                    <a:lumMod val="65000"/>
                    <a:lumOff val="35000"/>
                  </a:schemeClr>
                </a:solidFill>
                <a:latin typeface="Arial" panose="020B0604020202020204" pitchFamily="34" charset="0"/>
                <a:cs typeface="Arial" panose="020B0604020202020204" pitchFamily="34" charset="0"/>
              </a:rPr>
              <a:t>- Modify signal timing</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Lombard St. &amp; Abbot St. </a:t>
            </a:r>
            <a:r>
              <a:rPr lang="en-US" sz="4000" i="1">
                <a:solidFill>
                  <a:schemeClr val="tx1">
                    <a:lumMod val="65000"/>
                    <a:lumOff val="35000"/>
                  </a:schemeClr>
                </a:solidFill>
                <a:latin typeface="Arial" panose="020B0604020202020204" pitchFamily="34" charset="0"/>
                <a:cs typeface="Arial" panose="020B0604020202020204" pitchFamily="34" charset="0"/>
              </a:rPr>
              <a:t>- Prohibit westbound lefts</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Beckwith St. &amp; Montague St. </a:t>
            </a:r>
            <a:r>
              <a:rPr lang="en-US" sz="4000" i="1">
                <a:solidFill>
                  <a:schemeClr val="tx1">
                    <a:lumMod val="65000"/>
                    <a:lumOff val="35000"/>
                  </a:schemeClr>
                </a:solidFill>
                <a:latin typeface="Arial" panose="020B0604020202020204" pitchFamily="34" charset="0"/>
                <a:cs typeface="Arial" panose="020B0604020202020204" pitchFamily="34" charset="0"/>
              </a:rPr>
              <a:t>– Intersection control study. </a:t>
            </a:r>
            <a:endParaRPr lang="en-US" sz="4300">
              <a:solidFill>
                <a:schemeClr val="tx1">
                  <a:lumMod val="65000"/>
                  <a:lumOff val="35000"/>
                </a:schemeClr>
              </a:solidFill>
              <a:latin typeface="Arial" panose="020B0604020202020204" pitchFamily="34" charset="0"/>
              <a:cs typeface="Arial" panose="020B0604020202020204" pitchFamily="34" charset="0"/>
            </a:endParaRPr>
          </a:p>
        </p:txBody>
      </p:sp>
      <p:sp>
        <p:nvSpPr>
          <p:cNvPr id="12" name="Rounded Rectangle 76">
            <a:extLst>
              <a:ext uri="{FF2B5EF4-FFF2-40B4-BE49-F238E27FC236}">
                <a16:creationId xmlns:a16="http://schemas.microsoft.com/office/drawing/2014/main" id="{EC864E4C-80C0-663A-4BC5-72B78B796798}"/>
              </a:ext>
            </a:extLst>
          </p:cNvPr>
          <p:cNvSpPr/>
          <p:nvPr/>
        </p:nvSpPr>
        <p:spPr>
          <a:xfrm>
            <a:off x="18397491" y="3727910"/>
            <a:ext cx="6348752" cy="830997"/>
          </a:xfrm>
          <a:prstGeom prst="roundRect">
            <a:avLst>
              <a:gd name="adj" fmla="val 9660"/>
            </a:avLst>
          </a:prstGeom>
          <a:noFill/>
          <a:ln w="12700" cap="flat" cmpd="sng" algn="ctr">
            <a:noFill/>
            <a:prstDash val="solid"/>
            <a:miter lim="800000"/>
          </a:ln>
          <a:effectLst/>
        </p:spPr>
        <p:txBody>
          <a:bodyPr rtlCol="0" anchor="ctr"/>
          <a:lstStyle/>
          <a:p>
            <a:r>
              <a:rPr lang="en-US" sz="4400" b="1">
                <a:solidFill>
                  <a:schemeClr val="tx1">
                    <a:lumMod val="65000"/>
                    <a:lumOff val="35000"/>
                  </a:schemeClr>
                </a:solidFill>
                <a:latin typeface="Arial" panose="020B0604020202020204" pitchFamily="34" charset="0"/>
                <a:cs typeface="Arial" panose="020B0604020202020204" pitchFamily="34" charset="0"/>
              </a:rPr>
              <a:t>Intersection Upgrades</a:t>
            </a:r>
            <a:endParaRPr lang="en-US" sz="4300">
              <a:solidFill>
                <a:schemeClr val="tx1">
                  <a:lumMod val="65000"/>
                  <a:lumOff val="35000"/>
                </a:schemeClr>
              </a:solidFill>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4ED284F6-8791-D19D-C58D-1FC41F1526AF}"/>
              </a:ext>
            </a:extLst>
          </p:cNvPr>
          <p:cNvSpPr/>
          <p:nvPr/>
        </p:nvSpPr>
        <p:spPr>
          <a:xfrm>
            <a:off x="18538830" y="4654199"/>
            <a:ext cx="668746" cy="651316"/>
          </a:xfrm>
          <a:prstGeom prst="ellipse">
            <a:avLst/>
          </a:prstGeom>
          <a:solidFill>
            <a:srgbClr val="A916F0"/>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E7195DD-A9D9-7A47-FA0A-CBFF93C31A9A}"/>
              </a:ext>
            </a:extLst>
          </p:cNvPr>
          <p:cNvSpPr txBox="1"/>
          <p:nvPr/>
        </p:nvSpPr>
        <p:spPr>
          <a:xfrm>
            <a:off x="18625052" y="4586048"/>
            <a:ext cx="505383" cy="769441"/>
          </a:xfrm>
          <a:prstGeom prst="rect">
            <a:avLst/>
          </a:prstGeom>
          <a:noFill/>
        </p:spPr>
        <p:txBody>
          <a:bodyPr wrap="square" rtlCol="0">
            <a:spAutoFit/>
          </a:bodyPr>
          <a:lstStyle/>
          <a:p>
            <a:r>
              <a:rPr lang="en-US" sz="4400"/>
              <a:t>1</a:t>
            </a:r>
          </a:p>
        </p:txBody>
      </p:sp>
      <p:sp>
        <p:nvSpPr>
          <p:cNvPr id="15" name="Oval 14">
            <a:extLst>
              <a:ext uri="{FF2B5EF4-FFF2-40B4-BE49-F238E27FC236}">
                <a16:creationId xmlns:a16="http://schemas.microsoft.com/office/drawing/2014/main" id="{31AF9160-A3B9-3DFD-F700-8FF810199E22}"/>
              </a:ext>
            </a:extLst>
          </p:cNvPr>
          <p:cNvSpPr/>
          <p:nvPr/>
        </p:nvSpPr>
        <p:spPr>
          <a:xfrm>
            <a:off x="18531421" y="5445226"/>
            <a:ext cx="668746" cy="651316"/>
          </a:xfrm>
          <a:prstGeom prst="ellipse">
            <a:avLst/>
          </a:prstGeom>
          <a:solidFill>
            <a:srgbClr val="A916F0"/>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4EDDC9D-3A45-ACA2-8F70-2F3BB578E34D}"/>
              </a:ext>
            </a:extLst>
          </p:cNvPr>
          <p:cNvSpPr txBox="1"/>
          <p:nvPr/>
        </p:nvSpPr>
        <p:spPr>
          <a:xfrm>
            <a:off x="18617643" y="5377075"/>
            <a:ext cx="505383" cy="769441"/>
          </a:xfrm>
          <a:prstGeom prst="rect">
            <a:avLst/>
          </a:prstGeom>
          <a:noFill/>
        </p:spPr>
        <p:txBody>
          <a:bodyPr wrap="square" rtlCol="0">
            <a:spAutoFit/>
          </a:bodyPr>
          <a:lstStyle/>
          <a:p>
            <a:r>
              <a:rPr lang="en-US" sz="4400"/>
              <a:t>2</a:t>
            </a:r>
          </a:p>
        </p:txBody>
      </p:sp>
      <p:sp>
        <p:nvSpPr>
          <p:cNvPr id="17" name="Oval 16">
            <a:extLst>
              <a:ext uri="{FF2B5EF4-FFF2-40B4-BE49-F238E27FC236}">
                <a16:creationId xmlns:a16="http://schemas.microsoft.com/office/drawing/2014/main" id="{1FC791D6-6B92-FB31-1789-BBF8DA7A1F18}"/>
              </a:ext>
            </a:extLst>
          </p:cNvPr>
          <p:cNvSpPr/>
          <p:nvPr/>
        </p:nvSpPr>
        <p:spPr>
          <a:xfrm>
            <a:off x="18531421" y="6221065"/>
            <a:ext cx="668746" cy="651316"/>
          </a:xfrm>
          <a:prstGeom prst="ellipse">
            <a:avLst/>
          </a:prstGeom>
          <a:solidFill>
            <a:srgbClr val="A916F0"/>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833FFE7-55F7-265D-5BA3-7CAD40BB5131}"/>
              </a:ext>
            </a:extLst>
          </p:cNvPr>
          <p:cNvSpPr txBox="1"/>
          <p:nvPr/>
        </p:nvSpPr>
        <p:spPr>
          <a:xfrm>
            <a:off x="18617643" y="6152914"/>
            <a:ext cx="505383" cy="769441"/>
          </a:xfrm>
          <a:prstGeom prst="rect">
            <a:avLst/>
          </a:prstGeom>
          <a:noFill/>
        </p:spPr>
        <p:txBody>
          <a:bodyPr wrap="square" rtlCol="0">
            <a:spAutoFit/>
          </a:bodyPr>
          <a:lstStyle/>
          <a:p>
            <a:r>
              <a:rPr lang="en-US" sz="4400"/>
              <a:t>3</a:t>
            </a:r>
          </a:p>
        </p:txBody>
      </p:sp>
      <p:sp>
        <p:nvSpPr>
          <p:cNvPr id="20" name="Oval 19">
            <a:extLst>
              <a:ext uri="{FF2B5EF4-FFF2-40B4-BE49-F238E27FC236}">
                <a16:creationId xmlns:a16="http://schemas.microsoft.com/office/drawing/2014/main" id="{579F24D1-68FA-5B79-EDD3-6D3F8E333BF1}"/>
              </a:ext>
            </a:extLst>
          </p:cNvPr>
          <p:cNvSpPr/>
          <p:nvPr/>
        </p:nvSpPr>
        <p:spPr>
          <a:xfrm>
            <a:off x="18549439" y="7011387"/>
            <a:ext cx="668746" cy="651316"/>
          </a:xfrm>
          <a:prstGeom prst="ellipse">
            <a:avLst/>
          </a:prstGeom>
          <a:solidFill>
            <a:srgbClr val="A916F0"/>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6D30477-70B0-0A42-A316-AF06FC44E59A}"/>
              </a:ext>
            </a:extLst>
          </p:cNvPr>
          <p:cNvSpPr txBox="1"/>
          <p:nvPr/>
        </p:nvSpPr>
        <p:spPr>
          <a:xfrm>
            <a:off x="18635661" y="6943236"/>
            <a:ext cx="505383" cy="769441"/>
          </a:xfrm>
          <a:prstGeom prst="rect">
            <a:avLst/>
          </a:prstGeom>
          <a:noFill/>
        </p:spPr>
        <p:txBody>
          <a:bodyPr wrap="square" rtlCol="0">
            <a:spAutoFit/>
          </a:bodyPr>
          <a:lstStyle/>
          <a:p>
            <a:r>
              <a:rPr lang="en-US" sz="4400"/>
              <a:t>4</a:t>
            </a:r>
          </a:p>
        </p:txBody>
      </p:sp>
      <p:sp>
        <p:nvSpPr>
          <p:cNvPr id="27" name="Rounded Rectangle 76">
            <a:extLst>
              <a:ext uri="{FF2B5EF4-FFF2-40B4-BE49-F238E27FC236}">
                <a16:creationId xmlns:a16="http://schemas.microsoft.com/office/drawing/2014/main" id="{54B00590-F483-A716-3130-A90D7CCEA067}"/>
              </a:ext>
            </a:extLst>
          </p:cNvPr>
          <p:cNvSpPr/>
          <p:nvPr/>
        </p:nvSpPr>
        <p:spPr>
          <a:xfrm>
            <a:off x="19429202" y="8628041"/>
            <a:ext cx="7168450" cy="2507264"/>
          </a:xfrm>
          <a:prstGeom prst="roundRect">
            <a:avLst>
              <a:gd name="adj" fmla="val 9660"/>
            </a:avLst>
          </a:prstGeom>
          <a:noFill/>
          <a:ln w="12700" cap="flat" cmpd="sng" algn="ctr">
            <a:noFill/>
            <a:prstDash val="solid"/>
            <a:miter lim="800000"/>
          </a:ln>
          <a:effectLst/>
        </p:spPr>
        <p:txBody>
          <a:bodyPr rtlCol="0" anchor="ctr"/>
          <a:lstStyle/>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New Collector</a:t>
            </a:r>
            <a:endParaRPr lang="en-US" sz="4000" i="1">
              <a:solidFill>
                <a:schemeClr val="tx1">
                  <a:lumMod val="65000"/>
                  <a:lumOff val="35000"/>
                </a:schemeClr>
              </a:solidFill>
              <a:latin typeface="Arial" panose="020B0604020202020204" pitchFamily="34" charset="0"/>
              <a:cs typeface="Arial" panose="020B0604020202020204" pitchFamily="34" charset="0"/>
            </a:endParaRP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Air Care Dr. extension</a:t>
            </a:r>
            <a:endParaRPr lang="en-US" sz="4000" i="1">
              <a:solidFill>
                <a:schemeClr val="tx1">
                  <a:lumMod val="65000"/>
                  <a:lumOff val="35000"/>
                </a:schemeClr>
              </a:solidFill>
              <a:latin typeface="Arial" panose="020B0604020202020204" pitchFamily="34" charset="0"/>
              <a:cs typeface="Arial" panose="020B0604020202020204" pitchFamily="34" charset="0"/>
            </a:endParaRP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Ferrara Dr. extension</a:t>
            </a:r>
            <a:endParaRPr lang="en-US" sz="4000" i="1">
              <a:solidFill>
                <a:schemeClr val="tx1">
                  <a:lumMod val="65000"/>
                  <a:lumOff val="35000"/>
                </a:schemeClr>
              </a:solidFill>
              <a:latin typeface="Arial" panose="020B0604020202020204" pitchFamily="34" charset="0"/>
              <a:cs typeface="Arial" panose="020B0604020202020204" pitchFamily="34" charset="0"/>
            </a:endParaRPr>
          </a:p>
        </p:txBody>
      </p:sp>
      <p:sp>
        <p:nvSpPr>
          <p:cNvPr id="28" name="Rounded Rectangle 76">
            <a:extLst>
              <a:ext uri="{FF2B5EF4-FFF2-40B4-BE49-F238E27FC236}">
                <a16:creationId xmlns:a16="http://schemas.microsoft.com/office/drawing/2014/main" id="{F19CE4E2-F9B2-7C35-ACA5-F239C529D6D5}"/>
              </a:ext>
            </a:extLst>
          </p:cNvPr>
          <p:cNvSpPr/>
          <p:nvPr/>
        </p:nvSpPr>
        <p:spPr>
          <a:xfrm>
            <a:off x="18397491" y="7790866"/>
            <a:ext cx="6348752" cy="830997"/>
          </a:xfrm>
          <a:prstGeom prst="roundRect">
            <a:avLst>
              <a:gd name="adj" fmla="val 9660"/>
            </a:avLst>
          </a:prstGeom>
          <a:noFill/>
          <a:ln w="12700" cap="flat" cmpd="sng" algn="ctr">
            <a:noFill/>
            <a:prstDash val="solid"/>
            <a:miter lim="800000"/>
          </a:ln>
          <a:effectLst/>
        </p:spPr>
        <p:txBody>
          <a:bodyPr rtlCol="0" anchor="ctr"/>
          <a:lstStyle/>
          <a:p>
            <a:r>
              <a:rPr lang="en-US" sz="4400" b="1">
                <a:solidFill>
                  <a:schemeClr val="tx1">
                    <a:lumMod val="65000"/>
                    <a:lumOff val="35000"/>
                  </a:schemeClr>
                </a:solidFill>
                <a:latin typeface="Arial" panose="020B0604020202020204" pitchFamily="34" charset="0"/>
                <a:cs typeface="Arial" panose="020B0604020202020204" pitchFamily="34" charset="0"/>
              </a:rPr>
              <a:t>New Roads</a:t>
            </a:r>
            <a:endParaRPr lang="en-US" sz="4300">
              <a:solidFill>
                <a:schemeClr val="tx1">
                  <a:lumMod val="65000"/>
                  <a:lumOff val="35000"/>
                </a:schemeClr>
              </a:solidFill>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1D3B1B79-8E6B-FAC7-818C-ED86DA2B646A}"/>
              </a:ext>
            </a:extLst>
          </p:cNvPr>
          <p:cNvSpPr/>
          <p:nvPr/>
        </p:nvSpPr>
        <p:spPr>
          <a:xfrm>
            <a:off x="18573548" y="8818178"/>
            <a:ext cx="668746" cy="651316"/>
          </a:xfrm>
          <a:prstGeom prst="ellipse">
            <a:avLst/>
          </a:prstGeom>
          <a:solidFill>
            <a:srgbClr val="0CAC3B"/>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DC632BA-67BE-6F4E-C5C6-D6CE5BADA97F}"/>
              </a:ext>
            </a:extLst>
          </p:cNvPr>
          <p:cNvSpPr txBox="1"/>
          <p:nvPr/>
        </p:nvSpPr>
        <p:spPr>
          <a:xfrm>
            <a:off x="18659770" y="8750027"/>
            <a:ext cx="505383" cy="769441"/>
          </a:xfrm>
          <a:prstGeom prst="rect">
            <a:avLst/>
          </a:prstGeom>
          <a:noFill/>
        </p:spPr>
        <p:txBody>
          <a:bodyPr wrap="square" rtlCol="0">
            <a:spAutoFit/>
          </a:bodyPr>
          <a:lstStyle/>
          <a:p>
            <a:r>
              <a:rPr lang="en-US" sz="4400"/>
              <a:t>5</a:t>
            </a:r>
          </a:p>
        </p:txBody>
      </p:sp>
      <p:sp>
        <p:nvSpPr>
          <p:cNvPr id="31" name="Oval 30">
            <a:extLst>
              <a:ext uri="{FF2B5EF4-FFF2-40B4-BE49-F238E27FC236}">
                <a16:creationId xmlns:a16="http://schemas.microsoft.com/office/drawing/2014/main" id="{92F8A3BC-C441-6350-4082-7679B7BE17F5}"/>
              </a:ext>
            </a:extLst>
          </p:cNvPr>
          <p:cNvSpPr/>
          <p:nvPr/>
        </p:nvSpPr>
        <p:spPr>
          <a:xfrm>
            <a:off x="18566139" y="9609205"/>
            <a:ext cx="668746" cy="651316"/>
          </a:xfrm>
          <a:prstGeom prst="ellipse">
            <a:avLst/>
          </a:prstGeom>
          <a:solidFill>
            <a:srgbClr val="0CAC3B"/>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D6DC33B6-534C-B2A9-BCD6-36DB2F2D416F}"/>
              </a:ext>
            </a:extLst>
          </p:cNvPr>
          <p:cNvSpPr txBox="1"/>
          <p:nvPr/>
        </p:nvSpPr>
        <p:spPr>
          <a:xfrm>
            <a:off x="18652361" y="9541054"/>
            <a:ext cx="505383" cy="769441"/>
          </a:xfrm>
          <a:prstGeom prst="rect">
            <a:avLst/>
          </a:prstGeom>
          <a:noFill/>
        </p:spPr>
        <p:txBody>
          <a:bodyPr wrap="square" rtlCol="0">
            <a:spAutoFit/>
          </a:bodyPr>
          <a:lstStyle/>
          <a:p>
            <a:r>
              <a:rPr lang="en-US" sz="4400"/>
              <a:t>6</a:t>
            </a:r>
          </a:p>
        </p:txBody>
      </p:sp>
      <p:sp>
        <p:nvSpPr>
          <p:cNvPr id="33" name="Oval 32">
            <a:extLst>
              <a:ext uri="{FF2B5EF4-FFF2-40B4-BE49-F238E27FC236}">
                <a16:creationId xmlns:a16="http://schemas.microsoft.com/office/drawing/2014/main" id="{7D3005F9-E5C0-434D-C924-E57C587A81F0}"/>
              </a:ext>
            </a:extLst>
          </p:cNvPr>
          <p:cNvSpPr/>
          <p:nvPr/>
        </p:nvSpPr>
        <p:spPr>
          <a:xfrm>
            <a:off x="18566139" y="10385044"/>
            <a:ext cx="668746" cy="651316"/>
          </a:xfrm>
          <a:prstGeom prst="ellipse">
            <a:avLst/>
          </a:prstGeom>
          <a:solidFill>
            <a:srgbClr val="0CAC3B"/>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819E92C3-F921-1707-31BF-9EEAF0866179}"/>
              </a:ext>
            </a:extLst>
          </p:cNvPr>
          <p:cNvSpPr txBox="1"/>
          <p:nvPr/>
        </p:nvSpPr>
        <p:spPr>
          <a:xfrm>
            <a:off x="18652361" y="10316893"/>
            <a:ext cx="505383" cy="769441"/>
          </a:xfrm>
          <a:prstGeom prst="rect">
            <a:avLst/>
          </a:prstGeom>
          <a:noFill/>
        </p:spPr>
        <p:txBody>
          <a:bodyPr wrap="square" rtlCol="0">
            <a:spAutoFit/>
          </a:bodyPr>
          <a:lstStyle/>
          <a:p>
            <a:r>
              <a:rPr lang="en-US" sz="4400"/>
              <a:t>7</a:t>
            </a:r>
          </a:p>
        </p:txBody>
      </p:sp>
      <p:sp>
        <p:nvSpPr>
          <p:cNvPr id="41" name="Rounded Rectangle 76">
            <a:extLst>
              <a:ext uri="{FF2B5EF4-FFF2-40B4-BE49-F238E27FC236}">
                <a16:creationId xmlns:a16="http://schemas.microsoft.com/office/drawing/2014/main" id="{0D41D9DE-FAD8-323F-26DD-DEFAA8E7F224}"/>
              </a:ext>
            </a:extLst>
          </p:cNvPr>
          <p:cNvSpPr/>
          <p:nvPr/>
        </p:nvSpPr>
        <p:spPr>
          <a:xfrm>
            <a:off x="27206765" y="8596314"/>
            <a:ext cx="13611860" cy="3029050"/>
          </a:xfrm>
          <a:prstGeom prst="roundRect">
            <a:avLst>
              <a:gd name="adj" fmla="val 9660"/>
            </a:avLst>
          </a:prstGeom>
          <a:noFill/>
          <a:ln w="12700" cap="flat" cmpd="sng" algn="ctr">
            <a:noFill/>
            <a:prstDash val="solid"/>
            <a:miter lim="800000"/>
          </a:ln>
          <a:effectLst/>
        </p:spPr>
        <p:txBody>
          <a:bodyPr rtlCol="0" anchor="ctr"/>
          <a:lstStyle/>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Broadview Ave.</a:t>
            </a:r>
            <a:endParaRPr lang="en-US" sz="4000" i="1">
              <a:solidFill>
                <a:schemeClr val="tx1">
                  <a:lumMod val="65000"/>
                  <a:lumOff val="35000"/>
                </a:schemeClr>
              </a:solidFill>
              <a:latin typeface="Arial" panose="020B0604020202020204" pitchFamily="34" charset="0"/>
              <a:cs typeface="Arial" panose="020B0604020202020204" pitchFamily="34" charset="0"/>
            </a:endParaRP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Air Care Dr.</a:t>
            </a:r>
            <a:endParaRPr lang="en-US" sz="4000" i="1">
              <a:solidFill>
                <a:schemeClr val="tx1">
                  <a:lumMod val="65000"/>
                  <a:lumOff val="35000"/>
                </a:schemeClr>
              </a:solidFill>
              <a:latin typeface="Arial" panose="020B0604020202020204" pitchFamily="34" charset="0"/>
              <a:cs typeface="Arial" panose="020B0604020202020204" pitchFamily="34" charset="0"/>
            </a:endParaRP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Rideau Regional Rd. </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Lorne St. </a:t>
            </a:r>
          </a:p>
        </p:txBody>
      </p:sp>
      <p:sp>
        <p:nvSpPr>
          <p:cNvPr id="42" name="Rounded Rectangle 76">
            <a:extLst>
              <a:ext uri="{FF2B5EF4-FFF2-40B4-BE49-F238E27FC236}">
                <a16:creationId xmlns:a16="http://schemas.microsoft.com/office/drawing/2014/main" id="{D1AC2817-F4F0-75B4-0014-A1085682CC96}"/>
              </a:ext>
            </a:extLst>
          </p:cNvPr>
          <p:cNvSpPr/>
          <p:nvPr/>
        </p:nvSpPr>
        <p:spPr>
          <a:xfrm>
            <a:off x="26230946" y="7747070"/>
            <a:ext cx="6348752" cy="830997"/>
          </a:xfrm>
          <a:prstGeom prst="roundRect">
            <a:avLst>
              <a:gd name="adj" fmla="val 9660"/>
            </a:avLst>
          </a:prstGeom>
          <a:noFill/>
          <a:ln w="12700" cap="flat" cmpd="sng" algn="ctr">
            <a:noFill/>
            <a:prstDash val="solid"/>
            <a:miter lim="800000"/>
          </a:ln>
          <a:effectLst/>
        </p:spPr>
        <p:txBody>
          <a:bodyPr rtlCol="0" anchor="ctr"/>
          <a:lstStyle/>
          <a:p>
            <a:r>
              <a:rPr lang="en-US" sz="4400" b="1">
                <a:solidFill>
                  <a:schemeClr val="tx1">
                    <a:lumMod val="65000"/>
                    <a:lumOff val="35000"/>
                  </a:schemeClr>
                </a:solidFill>
                <a:latin typeface="Arial" panose="020B0604020202020204" pitchFamily="34" charset="0"/>
                <a:cs typeface="Arial" panose="020B0604020202020204" pitchFamily="34" charset="0"/>
              </a:rPr>
              <a:t>Road Upgrades</a:t>
            </a:r>
            <a:endParaRPr lang="en-US" sz="4300">
              <a:solidFill>
                <a:schemeClr val="tx1">
                  <a:lumMod val="65000"/>
                  <a:lumOff val="35000"/>
                </a:schemeClr>
              </a:solidFill>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3A40479A-41BC-3B61-9F6B-A22C76C1F5D0}"/>
              </a:ext>
            </a:extLst>
          </p:cNvPr>
          <p:cNvSpPr/>
          <p:nvPr/>
        </p:nvSpPr>
        <p:spPr>
          <a:xfrm>
            <a:off x="26451797" y="8633034"/>
            <a:ext cx="668746" cy="651316"/>
          </a:xfrm>
          <a:prstGeom prst="ellipse">
            <a:avLst/>
          </a:prstGeom>
          <a:solidFill>
            <a:srgbClr val="DB800F"/>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F0246004-311F-A190-D356-401C877568A5}"/>
              </a:ext>
            </a:extLst>
          </p:cNvPr>
          <p:cNvSpPr txBox="1"/>
          <p:nvPr/>
        </p:nvSpPr>
        <p:spPr>
          <a:xfrm>
            <a:off x="26538019" y="8564883"/>
            <a:ext cx="505383" cy="769441"/>
          </a:xfrm>
          <a:prstGeom prst="rect">
            <a:avLst/>
          </a:prstGeom>
          <a:noFill/>
        </p:spPr>
        <p:txBody>
          <a:bodyPr wrap="square" rtlCol="0">
            <a:spAutoFit/>
          </a:bodyPr>
          <a:lstStyle/>
          <a:p>
            <a:r>
              <a:rPr lang="en-US" sz="4400"/>
              <a:t>8</a:t>
            </a:r>
          </a:p>
        </p:txBody>
      </p:sp>
      <p:sp>
        <p:nvSpPr>
          <p:cNvPr id="45" name="Oval 44">
            <a:extLst>
              <a:ext uri="{FF2B5EF4-FFF2-40B4-BE49-F238E27FC236}">
                <a16:creationId xmlns:a16="http://schemas.microsoft.com/office/drawing/2014/main" id="{EBEEC4CF-5147-645C-75A1-FACA206D8A87}"/>
              </a:ext>
            </a:extLst>
          </p:cNvPr>
          <p:cNvSpPr/>
          <p:nvPr/>
        </p:nvSpPr>
        <p:spPr>
          <a:xfrm>
            <a:off x="26444388" y="9424061"/>
            <a:ext cx="668746" cy="651316"/>
          </a:xfrm>
          <a:prstGeom prst="ellipse">
            <a:avLst/>
          </a:prstGeom>
          <a:solidFill>
            <a:srgbClr val="DB800F"/>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BF5E0CE1-A2F7-C73C-7FB2-536F4AB9A7E3}"/>
              </a:ext>
            </a:extLst>
          </p:cNvPr>
          <p:cNvSpPr txBox="1"/>
          <p:nvPr/>
        </p:nvSpPr>
        <p:spPr>
          <a:xfrm>
            <a:off x="26530610" y="9355910"/>
            <a:ext cx="505383" cy="769441"/>
          </a:xfrm>
          <a:prstGeom prst="rect">
            <a:avLst/>
          </a:prstGeom>
          <a:noFill/>
        </p:spPr>
        <p:txBody>
          <a:bodyPr wrap="square" rtlCol="0">
            <a:spAutoFit/>
          </a:bodyPr>
          <a:lstStyle/>
          <a:p>
            <a:r>
              <a:rPr lang="en-US" sz="4400"/>
              <a:t>9</a:t>
            </a:r>
          </a:p>
        </p:txBody>
      </p:sp>
      <p:sp>
        <p:nvSpPr>
          <p:cNvPr id="47" name="Oval 46">
            <a:extLst>
              <a:ext uri="{FF2B5EF4-FFF2-40B4-BE49-F238E27FC236}">
                <a16:creationId xmlns:a16="http://schemas.microsoft.com/office/drawing/2014/main" id="{0DB0310E-7474-8F72-9A5E-7D8963092F93}"/>
              </a:ext>
            </a:extLst>
          </p:cNvPr>
          <p:cNvSpPr/>
          <p:nvPr/>
        </p:nvSpPr>
        <p:spPr>
          <a:xfrm>
            <a:off x="26444388" y="10199900"/>
            <a:ext cx="668746" cy="651316"/>
          </a:xfrm>
          <a:prstGeom prst="ellipse">
            <a:avLst/>
          </a:prstGeom>
          <a:solidFill>
            <a:srgbClr val="DB800F"/>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FC2D386A-BE7D-60D4-0B4A-00C13AC2787F}"/>
              </a:ext>
            </a:extLst>
          </p:cNvPr>
          <p:cNvSpPr txBox="1"/>
          <p:nvPr/>
        </p:nvSpPr>
        <p:spPr>
          <a:xfrm>
            <a:off x="26401718" y="10160420"/>
            <a:ext cx="805047" cy="707886"/>
          </a:xfrm>
          <a:prstGeom prst="rect">
            <a:avLst/>
          </a:prstGeom>
          <a:noFill/>
        </p:spPr>
        <p:txBody>
          <a:bodyPr wrap="square" rtlCol="0">
            <a:spAutoFit/>
          </a:bodyPr>
          <a:lstStyle/>
          <a:p>
            <a:r>
              <a:rPr lang="en-US" sz="4000"/>
              <a:t>10</a:t>
            </a:r>
          </a:p>
        </p:txBody>
      </p:sp>
      <p:sp>
        <p:nvSpPr>
          <p:cNvPr id="49" name="Oval 48">
            <a:extLst>
              <a:ext uri="{FF2B5EF4-FFF2-40B4-BE49-F238E27FC236}">
                <a16:creationId xmlns:a16="http://schemas.microsoft.com/office/drawing/2014/main" id="{6C55FD27-F30A-5B72-1AB0-155519F9B096}"/>
              </a:ext>
            </a:extLst>
          </p:cNvPr>
          <p:cNvSpPr/>
          <p:nvPr/>
        </p:nvSpPr>
        <p:spPr>
          <a:xfrm>
            <a:off x="26437400" y="10989728"/>
            <a:ext cx="668746" cy="651316"/>
          </a:xfrm>
          <a:prstGeom prst="ellipse">
            <a:avLst/>
          </a:prstGeom>
          <a:solidFill>
            <a:srgbClr val="DB800F"/>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95F0706F-CA4F-9F39-5D87-001533B6CD26}"/>
              </a:ext>
            </a:extLst>
          </p:cNvPr>
          <p:cNvSpPr txBox="1"/>
          <p:nvPr/>
        </p:nvSpPr>
        <p:spPr>
          <a:xfrm>
            <a:off x="26403041" y="10981571"/>
            <a:ext cx="805047" cy="707886"/>
          </a:xfrm>
          <a:prstGeom prst="rect">
            <a:avLst/>
          </a:prstGeom>
          <a:noFill/>
        </p:spPr>
        <p:txBody>
          <a:bodyPr wrap="square" rtlCol="0">
            <a:spAutoFit/>
          </a:bodyPr>
          <a:lstStyle/>
          <a:p>
            <a:r>
              <a:rPr lang="en-US" sz="4000"/>
              <a:t>11</a:t>
            </a:r>
          </a:p>
        </p:txBody>
      </p:sp>
      <p:sp>
        <p:nvSpPr>
          <p:cNvPr id="51" name="Rounded Rectangle 76">
            <a:extLst>
              <a:ext uri="{FF2B5EF4-FFF2-40B4-BE49-F238E27FC236}">
                <a16:creationId xmlns:a16="http://schemas.microsoft.com/office/drawing/2014/main" id="{925DFC9E-6A4A-9524-3ADA-0C8C7F593F71}"/>
              </a:ext>
            </a:extLst>
          </p:cNvPr>
          <p:cNvSpPr/>
          <p:nvPr/>
        </p:nvSpPr>
        <p:spPr>
          <a:xfrm>
            <a:off x="18397491" y="11033362"/>
            <a:ext cx="6348752" cy="830997"/>
          </a:xfrm>
          <a:prstGeom prst="roundRect">
            <a:avLst>
              <a:gd name="adj" fmla="val 9660"/>
            </a:avLst>
          </a:prstGeom>
          <a:noFill/>
          <a:ln w="12700" cap="flat" cmpd="sng" algn="ctr">
            <a:noFill/>
            <a:prstDash val="solid"/>
            <a:miter lim="800000"/>
          </a:ln>
          <a:effectLst/>
        </p:spPr>
        <p:txBody>
          <a:bodyPr rtlCol="0" anchor="ctr"/>
          <a:lstStyle/>
          <a:p>
            <a:r>
              <a:rPr lang="en-US" sz="4400" b="1">
                <a:solidFill>
                  <a:schemeClr val="tx1">
                    <a:lumMod val="65000"/>
                    <a:lumOff val="35000"/>
                  </a:schemeClr>
                </a:solidFill>
                <a:latin typeface="Arial" panose="020B0604020202020204" pitchFamily="34" charset="0"/>
                <a:cs typeface="Arial" panose="020B0604020202020204" pitchFamily="34" charset="0"/>
              </a:rPr>
              <a:t>Active Transportation</a:t>
            </a:r>
            <a:endParaRPr lang="en-US" sz="4300">
              <a:solidFill>
                <a:schemeClr val="tx1">
                  <a:lumMod val="65000"/>
                  <a:lumOff val="35000"/>
                </a:schemeClr>
              </a:solidFill>
              <a:latin typeface="Arial" panose="020B0604020202020204" pitchFamily="34" charset="0"/>
              <a:cs typeface="Arial" panose="020B0604020202020204" pitchFamily="34" charset="0"/>
            </a:endParaRPr>
          </a:p>
        </p:txBody>
      </p:sp>
      <p:sp>
        <p:nvSpPr>
          <p:cNvPr id="52" name="Rounded Rectangle 76">
            <a:extLst>
              <a:ext uri="{FF2B5EF4-FFF2-40B4-BE49-F238E27FC236}">
                <a16:creationId xmlns:a16="http://schemas.microsoft.com/office/drawing/2014/main" id="{D32554D1-9B9F-628C-FC94-3ECF9FA0B1BC}"/>
              </a:ext>
            </a:extLst>
          </p:cNvPr>
          <p:cNvSpPr/>
          <p:nvPr/>
        </p:nvSpPr>
        <p:spPr>
          <a:xfrm>
            <a:off x="19123026" y="11612487"/>
            <a:ext cx="13611859" cy="5968299"/>
          </a:xfrm>
          <a:prstGeom prst="roundRect">
            <a:avLst>
              <a:gd name="adj" fmla="val 9660"/>
            </a:avLst>
          </a:prstGeom>
          <a:noFill/>
          <a:ln w="12700" cap="flat" cmpd="sng" algn="ctr">
            <a:noFill/>
            <a:prstDash val="solid"/>
            <a:miter lim="800000"/>
          </a:ln>
          <a:effectLst/>
        </p:spPr>
        <p:txBody>
          <a:bodyPr rtlCol="0" anchor="ctr"/>
          <a:lstStyle/>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Cornelia St. – </a:t>
            </a:r>
            <a:r>
              <a:rPr lang="en-US" sz="4000" i="1">
                <a:solidFill>
                  <a:schemeClr val="tx1">
                    <a:lumMod val="65000"/>
                    <a:lumOff val="35000"/>
                  </a:schemeClr>
                </a:solidFill>
                <a:latin typeface="Arial" panose="020B0604020202020204" pitchFamily="34" charset="0"/>
                <a:cs typeface="Arial" panose="020B0604020202020204" pitchFamily="34" charset="0"/>
              </a:rPr>
              <a:t>Multi-use path</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Lombard St. </a:t>
            </a:r>
            <a:r>
              <a:rPr lang="en-US" sz="4000" i="1">
                <a:solidFill>
                  <a:schemeClr val="tx1">
                    <a:lumMod val="65000"/>
                    <a:lumOff val="35000"/>
                  </a:schemeClr>
                </a:solidFill>
                <a:latin typeface="Arial" panose="020B0604020202020204" pitchFamily="34" charset="0"/>
                <a:cs typeface="Arial" panose="020B0604020202020204" pitchFamily="34" charset="0"/>
              </a:rPr>
              <a:t>– Cycle tracks</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Lombard St. </a:t>
            </a:r>
            <a:r>
              <a:rPr lang="en-US" sz="4000" i="1">
                <a:solidFill>
                  <a:schemeClr val="tx1">
                    <a:lumMod val="65000"/>
                    <a:lumOff val="35000"/>
                  </a:schemeClr>
                </a:solidFill>
                <a:latin typeface="Arial" panose="020B0604020202020204" pitchFamily="34" charset="0"/>
                <a:cs typeface="Arial" panose="020B0604020202020204" pitchFamily="34" charset="0"/>
              </a:rPr>
              <a:t>– Bike lanes</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Elmsley St./ Queen St. – </a:t>
            </a:r>
            <a:r>
              <a:rPr lang="en-US" sz="4000" i="1">
                <a:solidFill>
                  <a:schemeClr val="tx1">
                    <a:lumMod val="65000"/>
                    <a:lumOff val="35000"/>
                  </a:schemeClr>
                </a:solidFill>
                <a:latin typeface="Arial" panose="020B0604020202020204" pitchFamily="34" charset="0"/>
                <a:cs typeface="Arial" panose="020B0604020202020204" pitchFamily="34" charset="0"/>
              </a:rPr>
              <a:t>Buffered bike lanes</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Beckwith St. – </a:t>
            </a:r>
            <a:r>
              <a:rPr lang="en-US" sz="4000" i="1">
                <a:solidFill>
                  <a:schemeClr val="tx1">
                    <a:lumMod val="65000"/>
                    <a:lumOff val="35000"/>
                  </a:schemeClr>
                </a:solidFill>
                <a:latin typeface="Arial" panose="020B0604020202020204" pitchFamily="34" charset="0"/>
                <a:cs typeface="Arial" panose="020B0604020202020204" pitchFamily="34" charset="0"/>
              </a:rPr>
              <a:t>Bike lanes</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Brockville St. – </a:t>
            </a:r>
            <a:r>
              <a:rPr lang="en-US" sz="4000" i="1">
                <a:solidFill>
                  <a:schemeClr val="tx1">
                    <a:lumMod val="65000"/>
                    <a:lumOff val="35000"/>
                  </a:schemeClr>
                </a:solidFill>
                <a:latin typeface="Arial" panose="020B0604020202020204" pitchFamily="34" charset="0"/>
                <a:cs typeface="Arial" panose="020B0604020202020204" pitchFamily="34" charset="0"/>
              </a:rPr>
              <a:t>Multi-use path</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Old </a:t>
            </a:r>
            <a:r>
              <a:rPr lang="en-US" sz="4000" err="1">
                <a:solidFill>
                  <a:schemeClr val="tx1">
                    <a:lumMod val="65000"/>
                    <a:lumOff val="35000"/>
                  </a:schemeClr>
                </a:solidFill>
                <a:latin typeface="Arial" panose="020B0604020202020204" pitchFamily="34" charset="0"/>
                <a:cs typeface="Arial" panose="020B0604020202020204" pitchFamily="34" charset="0"/>
              </a:rPr>
              <a:t>Slys</a:t>
            </a:r>
            <a:r>
              <a:rPr lang="en-US" sz="4000">
                <a:solidFill>
                  <a:schemeClr val="tx1">
                    <a:lumMod val="65000"/>
                    <a:lumOff val="35000"/>
                  </a:schemeClr>
                </a:solidFill>
                <a:latin typeface="Arial" panose="020B0604020202020204" pitchFamily="34" charset="0"/>
                <a:cs typeface="Arial" panose="020B0604020202020204" pitchFamily="34" charset="0"/>
              </a:rPr>
              <a:t> Rd. – </a:t>
            </a:r>
            <a:r>
              <a:rPr lang="en-US" sz="4000" i="1">
                <a:solidFill>
                  <a:schemeClr val="tx1">
                    <a:lumMod val="65000"/>
                    <a:lumOff val="35000"/>
                  </a:schemeClr>
                </a:solidFill>
                <a:latin typeface="Arial" panose="020B0604020202020204" pitchFamily="34" charset="0"/>
                <a:cs typeface="Arial" panose="020B0604020202020204" pitchFamily="34" charset="0"/>
              </a:rPr>
              <a:t>Bike Lanes</a:t>
            </a:r>
          </a:p>
        </p:txBody>
      </p:sp>
      <p:sp>
        <p:nvSpPr>
          <p:cNvPr id="53" name="Rounded Rectangle 76">
            <a:extLst>
              <a:ext uri="{FF2B5EF4-FFF2-40B4-BE49-F238E27FC236}">
                <a16:creationId xmlns:a16="http://schemas.microsoft.com/office/drawing/2014/main" id="{BFE012BB-65F7-0C54-D5F7-2E513971800B}"/>
              </a:ext>
            </a:extLst>
          </p:cNvPr>
          <p:cNvSpPr/>
          <p:nvPr/>
        </p:nvSpPr>
        <p:spPr>
          <a:xfrm>
            <a:off x="18365896" y="17396347"/>
            <a:ext cx="13172997" cy="735157"/>
          </a:xfrm>
          <a:prstGeom prst="roundRect">
            <a:avLst>
              <a:gd name="adj" fmla="val 9660"/>
            </a:avLst>
          </a:prstGeom>
          <a:noFill/>
          <a:ln w="12700" cap="flat" cmpd="sng" algn="ctr">
            <a:noFill/>
            <a:prstDash val="solid"/>
            <a:miter lim="800000"/>
          </a:ln>
          <a:effectLst/>
        </p:spPr>
        <p:txBody>
          <a:bodyPr rtlCol="0" anchor="ctr"/>
          <a:lstStyle/>
          <a:p>
            <a:r>
              <a:rPr lang="en-US" sz="4400" b="1">
                <a:solidFill>
                  <a:schemeClr val="tx1">
                    <a:lumMod val="65000"/>
                    <a:lumOff val="35000"/>
                  </a:schemeClr>
                </a:solidFill>
                <a:latin typeface="Arial" panose="020B0604020202020204" pitchFamily="34" charset="0"/>
                <a:cs typeface="Arial" panose="020B0604020202020204" pitchFamily="34" charset="0"/>
              </a:rPr>
              <a:t>Prohibit Turns Where Storage is not Provided</a:t>
            </a:r>
            <a:endParaRPr lang="en-US" sz="4300">
              <a:solidFill>
                <a:schemeClr val="tx1">
                  <a:lumMod val="65000"/>
                  <a:lumOff val="35000"/>
                </a:schemeClr>
              </a:solidFill>
              <a:latin typeface="Arial" panose="020B0604020202020204" pitchFamily="34" charset="0"/>
              <a:cs typeface="Arial" panose="020B0604020202020204" pitchFamily="34" charset="0"/>
            </a:endParaRPr>
          </a:p>
        </p:txBody>
      </p:sp>
      <p:sp>
        <p:nvSpPr>
          <p:cNvPr id="54" name="Rounded Rectangle 76">
            <a:extLst>
              <a:ext uri="{FF2B5EF4-FFF2-40B4-BE49-F238E27FC236}">
                <a16:creationId xmlns:a16="http://schemas.microsoft.com/office/drawing/2014/main" id="{DEDFEC2D-E2C1-D94C-5DA1-36DDEA30ED24}"/>
              </a:ext>
            </a:extLst>
          </p:cNvPr>
          <p:cNvSpPr/>
          <p:nvPr/>
        </p:nvSpPr>
        <p:spPr>
          <a:xfrm>
            <a:off x="19327442" y="18015831"/>
            <a:ext cx="7168450" cy="2573752"/>
          </a:xfrm>
          <a:prstGeom prst="roundRect">
            <a:avLst>
              <a:gd name="adj" fmla="val 9660"/>
            </a:avLst>
          </a:prstGeom>
          <a:noFill/>
          <a:ln w="12700" cap="flat" cmpd="sng" algn="ctr">
            <a:noFill/>
            <a:prstDash val="solid"/>
            <a:miter lim="800000"/>
          </a:ln>
          <a:effectLst/>
        </p:spPr>
        <p:txBody>
          <a:bodyPr rtlCol="0" anchor="ctr"/>
          <a:lstStyle/>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Elmsley St. </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Lombard St.</a:t>
            </a:r>
          </a:p>
          <a:p>
            <a:pPr indent="-457200">
              <a:spcBef>
                <a:spcPts val="600"/>
              </a:spcBef>
              <a:spcAft>
                <a:spcPts val="600"/>
              </a:spcAft>
            </a:pPr>
            <a:r>
              <a:rPr lang="en-US" sz="4000">
                <a:solidFill>
                  <a:schemeClr val="tx1">
                    <a:lumMod val="65000"/>
                    <a:lumOff val="35000"/>
                  </a:schemeClr>
                </a:solidFill>
                <a:latin typeface="Arial" panose="020B0604020202020204" pitchFamily="34" charset="0"/>
                <a:cs typeface="Arial" panose="020B0604020202020204" pitchFamily="34" charset="0"/>
              </a:rPr>
              <a:t>Beckwith St.</a:t>
            </a:r>
          </a:p>
        </p:txBody>
      </p:sp>
      <p:sp>
        <p:nvSpPr>
          <p:cNvPr id="55" name="Oval 54">
            <a:extLst>
              <a:ext uri="{FF2B5EF4-FFF2-40B4-BE49-F238E27FC236}">
                <a16:creationId xmlns:a16="http://schemas.microsoft.com/office/drawing/2014/main" id="{4B989965-E1C0-95F8-8D58-0FE1065463BD}"/>
              </a:ext>
            </a:extLst>
          </p:cNvPr>
          <p:cNvSpPr/>
          <p:nvPr/>
        </p:nvSpPr>
        <p:spPr>
          <a:xfrm>
            <a:off x="18589057" y="11942752"/>
            <a:ext cx="668746" cy="651316"/>
          </a:xfrm>
          <a:prstGeom prst="ellipse">
            <a:avLst/>
          </a:prstGeom>
          <a:solidFill>
            <a:srgbClr val="00A799"/>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B194710B-4C8C-B6E5-F953-0BB9BCCD9841}"/>
              </a:ext>
            </a:extLst>
          </p:cNvPr>
          <p:cNvSpPr txBox="1"/>
          <p:nvPr/>
        </p:nvSpPr>
        <p:spPr>
          <a:xfrm>
            <a:off x="18526922" y="11895705"/>
            <a:ext cx="843879" cy="707886"/>
          </a:xfrm>
          <a:prstGeom prst="rect">
            <a:avLst/>
          </a:prstGeom>
          <a:noFill/>
        </p:spPr>
        <p:txBody>
          <a:bodyPr wrap="square" rtlCol="0">
            <a:spAutoFit/>
          </a:bodyPr>
          <a:lstStyle/>
          <a:p>
            <a:r>
              <a:rPr lang="en-US" sz="4000"/>
              <a:t>12</a:t>
            </a:r>
          </a:p>
        </p:txBody>
      </p:sp>
      <p:sp>
        <p:nvSpPr>
          <p:cNvPr id="57" name="Oval 56">
            <a:extLst>
              <a:ext uri="{FF2B5EF4-FFF2-40B4-BE49-F238E27FC236}">
                <a16:creationId xmlns:a16="http://schemas.microsoft.com/office/drawing/2014/main" id="{AE511942-CFA4-BCB5-D785-FC1D2E7F0BD0}"/>
              </a:ext>
            </a:extLst>
          </p:cNvPr>
          <p:cNvSpPr/>
          <p:nvPr/>
        </p:nvSpPr>
        <p:spPr>
          <a:xfrm>
            <a:off x="18589057" y="12718591"/>
            <a:ext cx="668746" cy="651316"/>
          </a:xfrm>
          <a:prstGeom prst="ellipse">
            <a:avLst/>
          </a:prstGeom>
          <a:solidFill>
            <a:srgbClr val="00A799"/>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DEF03319-A3A2-88D5-A16A-CBEBA9D34687}"/>
              </a:ext>
            </a:extLst>
          </p:cNvPr>
          <p:cNvSpPr txBox="1"/>
          <p:nvPr/>
        </p:nvSpPr>
        <p:spPr>
          <a:xfrm>
            <a:off x="18522395" y="12675160"/>
            <a:ext cx="805047" cy="707886"/>
          </a:xfrm>
          <a:prstGeom prst="rect">
            <a:avLst/>
          </a:prstGeom>
          <a:noFill/>
        </p:spPr>
        <p:txBody>
          <a:bodyPr wrap="square" rtlCol="0">
            <a:spAutoFit/>
          </a:bodyPr>
          <a:lstStyle/>
          <a:p>
            <a:r>
              <a:rPr lang="en-US" sz="4000"/>
              <a:t>13</a:t>
            </a:r>
          </a:p>
        </p:txBody>
      </p:sp>
      <p:sp>
        <p:nvSpPr>
          <p:cNvPr id="59" name="Oval 58">
            <a:extLst>
              <a:ext uri="{FF2B5EF4-FFF2-40B4-BE49-F238E27FC236}">
                <a16:creationId xmlns:a16="http://schemas.microsoft.com/office/drawing/2014/main" id="{14DE1B7B-4973-ECB0-5419-206DBB2010DD}"/>
              </a:ext>
            </a:extLst>
          </p:cNvPr>
          <p:cNvSpPr/>
          <p:nvPr/>
        </p:nvSpPr>
        <p:spPr>
          <a:xfrm>
            <a:off x="18582069" y="13508419"/>
            <a:ext cx="668746" cy="651316"/>
          </a:xfrm>
          <a:prstGeom prst="ellipse">
            <a:avLst/>
          </a:prstGeom>
          <a:solidFill>
            <a:srgbClr val="00A799"/>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DD2D3D13-B1E6-36EB-F159-AC8C23B30BA6}"/>
              </a:ext>
            </a:extLst>
          </p:cNvPr>
          <p:cNvSpPr txBox="1"/>
          <p:nvPr/>
        </p:nvSpPr>
        <p:spPr>
          <a:xfrm>
            <a:off x="18531420" y="13468589"/>
            <a:ext cx="805047" cy="707886"/>
          </a:xfrm>
          <a:prstGeom prst="rect">
            <a:avLst/>
          </a:prstGeom>
          <a:noFill/>
        </p:spPr>
        <p:txBody>
          <a:bodyPr wrap="square" rtlCol="0">
            <a:spAutoFit/>
          </a:bodyPr>
          <a:lstStyle/>
          <a:p>
            <a:r>
              <a:rPr lang="en-US" sz="4000"/>
              <a:t>14</a:t>
            </a:r>
          </a:p>
        </p:txBody>
      </p:sp>
      <p:sp>
        <p:nvSpPr>
          <p:cNvPr id="61" name="Oval 60">
            <a:extLst>
              <a:ext uri="{FF2B5EF4-FFF2-40B4-BE49-F238E27FC236}">
                <a16:creationId xmlns:a16="http://schemas.microsoft.com/office/drawing/2014/main" id="{E59CCE55-5BE5-470C-3425-D1066F7B3EB4}"/>
              </a:ext>
            </a:extLst>
          </p:cNvPr>
          <p:cNvSpPr/>
          <p:nvPr/>
        </p:nvSpPr>
        <p:spPr>
          <a:xfrm>
            <a:off x="18596467" y="14312929"/>
            <a:ext cx="668746" cy="651316"/>
          </a:xfrm>
          <a:prstGeom prst="ellipse">
            <a:avLst/>
          </a:prstGeom>
          <a:solidFill>
            <a:srgbClr val="00A799"/>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1EFFA797-CC86-CF0E-E530-C7C02CCADD00}"/>
              </a:ext>
            </a:extLst>
          </p:cNvPr>
          <p:cNvSpPr txBox="1"/>
          <p:nvPr/>
        </p:nvSpPr>
        <p:spPr>
          <a:xfrm>
            <a:off x="18534332" y="14265882"/>
            <a:ext cx="843879" cy="707886"/>
          </a:xfrm>
          <a:prstGeom prst="rect">
            <a:avLst/>
          </a:prstGeom>
          <a:noFill/>
        </p:spPr>
        <p:txBody>
          <a:bodyPr wrap="square" rtlCol="0">
            <a:spAutoFit/>
          </a:bodyPr>
          <a:lstStyle/>
          <a:p>
            <a:r>
              <a:rPr lang="en-US" sz="4000"/>
              <a:t>15</a:t>
            </a:r>
          </a:p>
        </p:txBody>
      </p:sp>
      <p:sp>
        <p:nvSpPr>
          <p:cNvPr id="63" name="Oval 62">
            <a:extLst>
              <a:ext uri="{FF2B5EF4-FFF2-40B4-BE49-F238E27FC236}">
                <a16:creationId xmlns:a16="http://schemas.microsoft.com/office/drawing/2014/main" id="{0C4D7017-7DAE-4D59-93D9-4C543284E996}"/>
              </a:ext>
            </a:extLst>
          </p:cNvPr>
          <p:cNvSpPr/>
          <p:nvPr/>
        </p:nvSpPr>
        <p:spPr>
          <a:xfrm>
            <a:off x="18596467" y="15088768"/>
            <a:ext cx="668746" cy="651316"/>
          </a:xfrm>
          <a:prstGeom prst="ellipse">
            <a:avLst/>
          </a:prstGeom>
          <a:solidFill>
            <a:srgbClr val="00A799"/>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78BD4FEF-D4C3-1ECC-238B-98876C2D3D2A}"/>
              </a:ext>
            </a:extLst>
          </p:cNvPr>
          <p:cNvSpPr txBox="1"/>
          <p:nvPr/>
        </p:nvSpPr>
        <p:spPr>
          <a:xfrm>
            <a:off x="18529805" y="15045337"/>
            <a:ext cx="805047" cy="707886"/>
          </a:xfrm>
          <a:prstGeom prst="rect">
            <a:avLst/>
          </a:prstGeom>
          <a:noFill/>
        </p:spPr>
        <p:txBody>
          <a:bodyPr wrap="square" rtlCol="0">
            <a:spAutoFit/>
          </a:bodyPr>
          <a:lstStyle/>
          <a:p>
            <a:r>
              <a:rPr lang="en-US" sz="4000"/>
              <a:t>16</a:t>
            </a:r>
          </a:p>
        </p:txBody>
      </p:sp>
      <p:sp>
        <p:nvSpPr>
          <p:cNvPr id="65" name="Oval 64">
            <a:extLst>
              <a:ext uri="{FF2B5EF4-FFF2-40B4-BE49-F238E27FC236}">
                <a16:creationId xmlns:a16="http://schemas.microsoft.com/office/drawing/2014/main" id="{95A03AD3-5F9E-3D6D-4246-32523030F8A6}"/>
              </a:ext>
            </a:extLst>
          </p:cNvPr>
          <p:cNvSpPr/>
          <p:nvPr/>
        </p:nvSpPr>
        <p:spPr>
          <a:xfrm>
            <a:off x="18589479" y="15878596"/>
            <a:ext cx="668746" cy="651316"/>
          </a:xfrm>
          <a:prstGeom prst="ellipse">
            <a:avLst/>
          </a:prstGeom>
          <a:solidFill>
            <a:srgbClr val="00A799"/>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7FB47B4B-4A10-7649-DD45-C5E554D52063}"/>
              </a:ext>
            </a:extLst>
          </p:cNvPr>
          <p:cNvSpPr txBox="1"/>
          <p:nvPr/>
        </p:nvSpPr>
        <p:spPr>
          <a:xfrm>
            <a:off x="18538830" y="15838766"/>
            <a:ext cx="805047" cy="707886"/>
          </a:xfrm>
          <a:prstGeom prst="rect">
            <a:avLst/>
          </a:prstGeom>
          <a:noFill/>
        </p:spPr>
        <p:txBody>
          <a:bodyPr wrap="square" rtlCol="0">
            <a:spAutoFit/>
          </a:bodyPr>
          <a:lstStyle/>
          <a:p>
            <a:r>
              <a:rPr lang="en-US" sz="4000"/>
              <a:t>17</a:t>
            </a:r>
          </a:p>
        </p:txBody>
      </p:sp>
      <p:sp>
        <p:nvSpPr>
          <p:cNvPr id="67" name="Oval 66">
            <a:extLst>
              <a:ext uri="{FF2B5EF4-FFF2-40B4-BE49-F238E27FC236}">
                <a16:creationId xmlns:a16="http://schemas.microsoft.com/office/drawing/2014/main" id="{57D545EF-F0C0-7DB9-D859-38EB016DEA89}"/>
              </a:ext>
            </a:extLst>
          </p:cNvPr>
          <p:cNvSpPr/>
          <p:nvPr/>
        </p:nvSpPr>
        <p:spPr>
          <a:xfrm>
            <a:off x="18596467" y="16626312"/>
            <a:ext cx="668746" cy="651316"/>
          </a:xfrm>
          <a:prstGeom prst="ellipse">
            <a:avLst/>
          </a:prstGeom>
          <a:solidFill>
            <a:srgbClr val="00A799"/>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50EB292E-C4FB-870E-1C9C-3D36ADE4B84E}"/>
              </a:ext>
            </a:extLst>
          </p:cNvPr>
          <p:cNvSpPr txBox="1"/>
          <p:nvPr/>
        </p:nvSpPr>
        <p:spPr>
          <a:xfrm>
            <a:off x="18545818" y="16586482"/>
            <a:ext cx="805047" cy="707886"/>
          </a:xfrm>
          <a:prstGeom prst="rect">
            <a:avLst/>
          </a:prstGeom>
          <a:noFill/>
        </p:spPr>
        <p:txBody>
          <a:bodyPr wrap="square" rtlCol="0">
            <a:spAutoFit/>
          </a:bodyPr>
          <a:lstStyle/>
          <a:p>
            <a:r>
              <a:rPr lang="en-US" sz="4000"/>
              <a:t>18</a:t>
            </a:r>
          </a:p>
        </p:txBody>
      </p:sp>
      <p:sp>
        <p:nvSpPr>
          <p:cNvPr id="69" name="Oval 68">
            <a:extLst>
              <a:ext uri="{FF2B5EF4-FFF2-40B4-BE49-F238E27FC236}">
                <a16:creationId xmlns:a16="http://schemas.microsoft.com/office/drawing/2014/main" id="{E133C569-69CE-36C9-DFB5-7C6FD324099F}"/>
              </a:ext>
            </a:extLst>
          </p:cNvPr>
          <p:cNvSpPr/>
          <p:nvPr/>
        </p:nvSpPr>
        <p:spPr>
          <a:xfrm>
            <a:off x="18615821" y="18189025"/>
            <a:ext cx="668746" cy="651316"/>
          </a:xfrm>
          <a:prstGeom prst="ellipse">
            <a:avLst/>
          </a:prstGeom>
          <a:solidFill>
            <a:srgbClr val="F14747"/>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A058210A-35A2-999D-A659-02450CA9D54E}"/>
              </a:ext>
            </a:extLst>
          </p:cNvPr>
          <p:cNvSpPr txBox="1"/>
          <p:nvPr/>
        </p:nvSpPr>
        <p:spPr>
          <a:xfrm>
            <a:off x="18571850" y="18145241"/>
            <a:ext cx="805047" cy="707886"/>
          </a:xfrm>
          <a:prstGeom prst="rect">
            <a:avLst/>
          </a:prstGeom>
          <a:noFill/>
        </p:spPr>
        <p:txBody>
          <a:bodyPr wrap="square" rtlCol="0">
            <a:spAutoFit/>
          </a:bodyPr>
          <a:lstStyle/>
          <a:p>
            <a:r>
              <a:rPr lang="en-US" sz="4000"/>
              <a:t>19</a:t>
            </a:r>
          </a:p>
        </p:txBody>
      </p:sp>
      <p:sp>
        <p:nvSpPr>
          <p:cNvPr id="72" name="Oval 71">
            <a:extLst>
              <a:ext uri="{FF2B5EF4-FFF2-40B4-BE49-F238E27FC236}">
                <a16:creationId xmlns:a16="http://schemas.microsoft.com/office/drawing/2014/main" id="{F807904B-A376-90B0-537F-421759E3E4D0}"/>
              </a:ext>
            </a:extLst>
          </p:cNvPr>
          <p:cNvSpPr/>
          <p:nvPr/>
        </p:nvSpPr>
        <p:spPr>
          <a:xfrm>
            <a:off x="18608833" y="18978853"/>
            <a:ext cx="668746" cy="651316"/>
          </a:xfrm>
          <a:prstGeom prst="ellipse">
            <a:avLst/>
          </a:prstGeom>
          <a:solidFill>
            <a:srgbClr val="F14747"/>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AF737D8E-B77D-91E0-36F0-422DFCB62034}"/>
              </a:ext>
            </a:extLst>
          </p:cNvPr>
          <p:cNvSpPr txBox="1"/>
          <p:nvPr/>
        </p:nvSpPr>
        <p:spPr>
          <a:xfrm>
            <a:off x="18590023" y="18924832"/>
            <a:ext cx="805047" cy="707886"/>
          </a:xfrm>
          <a:prstGeom prst="rect">
            <a:avLst/>
          </a:prstGeom>
          <a:noFill/>
        </p:spPr>
        <p:txBody>
          <a:bodyPr wrap="square" rtlCol="0">
            <a:spAutoFit/>
          </a:bodyPr>
          <a:lstStyle/>
          <a:p>
            <a:r>
              <a:rPr lang="en-US" sz="4000"/>
              <a:t>20</a:t>
            </a:r>
          </a:p>
        </p:txBody>
      </p:sp>
      <p:sp>
        <p:nvSpPr>
          <p:cNvPr id="74" name="Oval 73">
            <a:extLst>
              <a:ext uri="{FF2B5EF4-FFF2-40B4-BE49-F238E27FC236}">
                <a16:creationId xmlns:a16="http://schemas.microsoft.com/office/drawing/2014/main" id="{C1D86550-3BAA-26B5-E5A3-8F699647159E}"/>
              </a:ext>
            </a:extLst>
          </p:cNvPr>
          <p:cNvSpPr/>
          <p:nvPr/>
        </p:nvSpPr>
        <p:spPr>
          <a:xfrm>
            <a:off x="18615821" y="19726569"/>
            <a:ext cx="668746" cy="651316"/>
          </a:xfrm>
          <a:prstGeom prst="ellipse">
            <a:avLst/>
          </a:prstGeom>
          <a:solidFill>
            <a:srgbClr val="F14747"/>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A8BBEC20-9DFA-1F77-03D2-FC655578751C}"/>
              </a:ext>
            </a:extLst>
          </p:cNvPr>
          <p:cNvSpPr txBox="1"/>
          <p:nvPr/>
        </p:nvSpPr>
        <p:spPr>
          <a:xfrm>
            <a:off x="18614961" y="19691516"/>
            <a:ext cx="805047" cy="707886"/>
          </a:xfrm>
          <a:prstGeom prst="rect">
            <a:avLst/>
          </a:prstGeom>
          <a:noFill/>
        </p:spPr>
        <p:txBody>
          <a:bodyPr wrap="square" rtlCol="0">
            <a:spAutoFit/>
          </a:bodyPr>
          <a:lstStyle/>
          <a:p>
            <a:r>
              <a:rPr lang="en-US" sz="4000"/>
              <a:t>21</a:t>
            </a:r>
          </a:p>
        </p:txBody>
      </p:sp>
      <p:pic>
        <p:nvPicPr>
          <p:cNvPr id="77" name="Picture 76">
            <a:extLst>
              <a:ext uri="{FF2B5EF4-FFF2-40B4-BE49-F238E27FC236}">
                <a16:creationId xmlns:a16="http://schemas.microsoft.com/office/drawing/2014/main" id="{4BD9F0E6-1ACF-A615-C728-C93BCAE62FF3}"/>
              </a:ext>
            </a:extLst>
          </p:cNvPr>
          <p:cNvPicPr>
            <a:picLocks noChangeAspect="1"/>
          </p:cNvPicPr>
          <p:nvPr/>
        </p:nvPicPr>
        <p:blipFill>
          <a:blip r:embed="rId6">
            <a:extLst>
              <a:ext uri="{28A0092B-C50C-407E-A947-70E740481C1C}">
                <a14:useLocalDpi xmlns:a14="http://schemas.microsoft.com/office/drawing/2010/main" val="0"/>
              </a:ext>
            </a:extLst>
          </a:blip>
          <a:srcRect l="6452" t="11255" r="42729" b="17095"/>
          <a:stretch>
            <a:fillRect/>
          </a:stretch>
        </p:blipFill>
        <p:spPr>
          <a:xfrm>
            <a:off x="496154" y="4231140"/>
            <a:ext cx="17251026" cy="15815863"/>
          </a:xfrm>
          <a:prstGeom prst="rect">
            <a:avLst/>
          </a:prstGeom>
          <a:ln w="28575">
            <a:solidFill>
              <a:schemeClr val="tx1"/>
            </a:solidFill>
          </a:ln>
        </p:spPr>
      </p:pic>
    </p:spTree>
    <p:extLst>
      <p:ext uri="{BB962C8B-B14F-4D97-AF65-F5344CB8AC3E}">
        <p14:creationId xmlns:p14="http://schemas.microsoft.com/office/powerpoint/2010/main" val="877865531"/>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AD8EE-FDD1-AB35-9539-F8D2F12EDFF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D701F8-4544-7D29-6D6B-AF7E49AE5462}"/>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B1141A29-1AA4-92F2-5676-35726050AA45}"/>
              </a:ext>
            </a:extLst>
          </p:cNvPr>
          <p:cNvSpPr/>
          <p:nvPr/>
        </p:nvSpPr>
        <p:spPr>
          <a:xfrm>
            <a:off x="300271" y="291158"/>
            <a:ext cx="32237129"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dirty="0">
                <a:solidFill>
                  <a:schemeClr val="bg1"/>
                </a:solidFill>
                <a:latin typeface="Arial" panose="020B0604020202020204" pitchFamily="34" charset="0"/>
                <a:cs typeface="Arial" panose="020B0604020202020204" pitchFamily="34" charset="0"/>
              </a:rPr>
              <a:t>Next Steps</a:t>
            </a:r>
            <a:endParaRPr lang="en-CA" sz="11500" b="1" dirty="0">
              <a:solidFill>
                <a:schemeClr val="bg1"/>
              </a:solidFill>
              <a:latin typeface="Arial" panose="020B0604020202020204" pitchFamily="34" charset="0"/>
              <a:cs typeface="Arial" panose="020B0604020202020204" pitchFamily="34" charset="0"/>
            </a:endParaRPr>
          </a:p>
        </p:txBody>
      </p:sp>
      <p:pic>
        <p:nvPicPr>
          <p:cNvPr id="19" name="Picture 18" descr="A logo for a company&#10;&#10;Description automatically generated">
            <a:extLst>
              <a:ext uri="{FF2B5EF4-FFF2-40B4-BE49-F238E27FC236}">
                <a16:creationId xmlns:a16="http://schemas.microsoft.com/office/drawing/2014/main" id="{9FC4991F-FE25-04A7-CFBB-952C7A81B1BB}"/>
              </a:ext>
            </a:extLst>
          </p:cNvPr>
          <p:cNvPicPr>
            <a:picLocks noChangeAspect="1"/>
          </p:cNvPicPr>
          <p:nvPr/>
        </p:nvPicPr>
        <p:blipFill rotWithShape="1">
          <a:blip r:embed="rId3">
            <a:extLst>
              <a:ext uri="{28A0092B-C50C-407E-A947-70E740481C1C}">
                <a14:useLocalDpi xmlns:a14="http://schemas.microsoft.com/office/drawing/2010/main" val="0"/>
              </a:ext>
            </a:extLst>
          </a:blip>
          <a:srcRect b="13805"/>
          <a:stretch/>
        </p:blipFill>
        <p:spPr>
          <a:xfrm>
            <a:off x="25646734" y="18911037"/>
            <a:ext cx="3290124" cy="2835926"/>
          </a:xfrm>
          <a:prstGeom prst="rect">
            <a:avLst/>
          </a:prstGeom>
        </p:spPr>
      </p:pic>
      <p:sp>
        <p:nvSpPr>
          <p:cNvPr id="21" name="TextBox 20">
            <a:extLst>
              <a:ext uri="{FF2B5EF4-FFF2-40B4-BE49-F238E27FC236}">
                <a16:creationId xmlns:a16="http://schemas.microsoft.com/office/drawing/2014/main" id="{06740DA7-6C75-0418-3260-F762D5B50AC4}"/>
              </a:ext>
            </a:extLst>
          </p:cNvPr>
          <p:cNvSpPr txBox="1"/>
          <p:nvPr/>
        </p:nvSpPr>
        <p:spPr>
          <a:xfrm>
            <a:off x="819269" y="21070152"/>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TRANSPORTATION MASTER PLAN</a:t>
            </a:r>
            <a:endParaRPr lang="en-CA" sz="2400" b="1" kern="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72B890F1-97F2-7A63-BD86-471CFA463727}"/>
              </a:ext>
            </a:extLst>
          </p:cNvPr>
          <p:cNvCxnSpPr>
            <a:cxnSpLocks/>
          </p:cNvCxnSpPr>
          <p:nvPr/>
        </p:nvCxnSpPr>
        <p:spPr>
          <a:xfrm flipH="1">
            <a:off x="819269" y="20819599"/>
            <a:ext cx="24376832" cy="4401"/>
          </a:xfrm>
          <a:prstGeom prst="line">
            <a:avLst/>
          </a:prstGeom>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4373C975-B710-CE53-C42F-530E81807890}"/>
              </a:ext>
            </a:extLst>
          </p:cNvPr>
          <p:cNvSpPr txBox="1"/>
          <p:nvPr/>
        </p:nvSpPr>
        <p:spPr>
          <a:xfrm>
            <a:off x="518445" y="4099740"/>
            <a:ext cx="9722835" cy="1569660"/>
          </a:xfrm>
          <a:prstGeom prst="rect">
            <a:avLst/>
          </a:prstGeom>
          <a:noFill/>
        </p:spPr>
        <p:txBody>
          <a:bodyPr wrap="square" rtlCol="0">
            <a:spAutoFit/>
          </a:bodyPr>
          <a:lstStyle/>
          <a:p>
            <a:r>
              <a:rPr lang="en-US" sz="4800" b="1" dirty="0">
                <a:solidFill>
                  <a:schemeClr val="tx1">
                    <a:lumMod val="65000"/>
                    <a:lumOff val="35000"/>
                  </a:schemeClr>
                </a:solidFill>
                <a:latin typeface="Arial" panose="020B0604020202020204" pitchFamily="34" charset="0"/>
                <a:cs typeface="Arial" panose="020B0604020202020204" pitchFamily="34" charset="0"/>
              </a:rPr>
              <a:t>Following this round of consultation, we will:</a:t>
            </a:r>
          </a:p>
        </p:txBody>
      </p:sp>
      <p:sp>
        <p:nvSpPr>
          <p:cNvPr id="28" name="TextBox 27">
            <a:extLst>
              <a:ext uri="{FF2B5EF4-FFF2-40B4-BE49-F238E27FC236}">
                <a16:creationId xmlns:a16="http://schemas.microsoft.com/office/drawing/2014/main" id="{2E8D2797-5FEA-93A5-AA10-0DA8E10CA455}"/>
              </a:ext>
            </a:extLst>
          </p:cNvPr>
          <p:cNvSpPr txBox="1"/>
          <p:nvPr/>
        </p:nvSpPr>
        <p:spPr>
          <a:xfrm>
            <a:off x="518445" y="5746947"/>
            <a:ext cx="8930355" cy="12526506"/>
          </a:xfrm>
          <a:prstGeom prst="rect">
            <a:avLst/>
          </a:prstGeom>
          <a:noFill/>
        </p:spPr>
        <p:txBody>
          <a:bodyPr wrap="square">
            <a:spAutoFit/>
          </a:bodyPr>
          <a:lstStyle/>
          <a:p>
            <a:pPr marL="685800" indent="-685800">
              <a:buFont typeface="Courier New" panose="02070309020205020404" pitchFamily="49" charset="0"/>
              <a:buChar char="o"/>
            </a:pPr>
            <a:endParaRPr lang="en-CA" sz="20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endParaRPr lang="en-CA" sz="20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r>
              <a:rPr lang="en-CA" sz="4800" dirty="0">
                <a:solidFill>
                  <a:schemeClr val="tx1">
                    <a:lumMod val="65000"/>
                    <a:lumOff val="35000"/>
                  </a:schemeClr>
                </a:solidFill>
                <a:latin typeface="Arial" panose="020B0604020202020204" pitchFamily="34" charset="0"/>
                <a:cs typeface="Arial" panose="020B0604020202020204" pitchFamily="34" charset="0"/>
              </a:rPr>
              <a:t>Compile and document your input and feedback received through this round of public engagement.</a:t>
            </a:r>
          </a:p>
          <a:p>
            <a:endParaRPr lang="en-US" sz="48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r>
              <a:rPr lang="en-US" sz="4800" dirty="0">
                <a:solidFill>
                  <a:schemeClr val="tx1">
                    <a:lumMod val="65000"/>
                    <a:lumOff val="35000"/>
                  </a:schemeClr>
                </a:solidFill>
                <a:latin typeface="Arial" panose="020B0604020202020204" pitchFamily="34" charset="0"/>
                <a:cs typeface="Arial" panose="020B0604020202020204" pitchFamily="34" charset="0"/>
              </a:rPr>
              <a:t>Develop an implementation plan that will include a TMP projects capital plan and a Monitoring Plan.</a:t>
            </a:r>
          </a:p>
          <a:p>
            <a:pPr marL="685800" indent="-685800">
              <a:buFont typeface="Courier New" panose="02070309020205020404" pitchFamily="49" charset="0"/>
              <a:buChar char="o"/>
            </a:pPr>
            <a:endParaRPr lang="en-CA" sz="48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r>
              <a:rPr lang="en-US" sz="4800" dirty="0">
                <a:solidFill>
                  <a:schemeClr val="tx1">
                    <a:lumMod val="65000"/>
                    <a:lumOff val="35000"/>
                  </a:schemeClr>
                </a:solidFill>
                <a:latin typeface="Arial" panose="020B0604020202020204" pitchFamily="34" charset="0"/>
                <a:cs typeface="Arial" panose="020B0604020202020204" pitchFamily="34" charset="0"/>
              </a:rPr>
              <a:t>Prepare the Transportation Master Plan draft report.</a:t>
            </a:r>
          </a:p>
          <a:p>
            <a:pPr marL="685800" indent="-685800">
              <a:buFont typeface="Courier New" panose="02070309020205020404" pitchFamily="49" charset="0"/>
              <a:buChar char="o"/>
            </a:pPr>
            <a:endParaRPr lang="en-US" sz="48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r>
              <a:rPr lang="en-US" sz="4800" dirty="0">
                <a:solidFill>
                  <a:schemeClr val="tx1">
                    <a:lumMod val="65000"/>
                    <a:lumOff val="35000"/>
                  </a:schemeClr>
                </a:solidFill>
                <a:latin typeface="Arial" panose="020B0604020202020204" pitchFamily="34" charset="0"/>
                <a:cs typeface="Arial" panose="020B0604020202020204" pitchFamily="34" charset="0"/>
              </a:rPr>
              <a:t>Release the draft TMP for a </a:t>
            </a:r>
            <a:r>
              <a:rPr lang="en-CA" sz="4800" dirty="0">
                <a:solidFill>
                  <a:schemeClr val="tx1">
                    <a:lumMod val="65000"/>
                    <a:lumOff val="35000"/>
                  </a:schemeClr>
                </a:solidFill>
                <a:latin typeface="Arial" panose="020B0604020202020204" pitchFamily="34" charset="0"/>
                <a:cs typeface="Arial" panose="020B0604020202020204" pitchFamily="34" charset="0"/>
              </a:rPr>
              <a:t>30-day public review period</a:t>
            </a:r>
            <a:r>
              <a:rPr lang="en-US" sz="4800" dirty="0">
                <a:solidFill>
                  <a:schemeClr val="tx1">
                    <a:lumMod val="65000"/>
                    <a:lumOff val="35000"/>
                  </a:schemeClr>
                </a:solidFill>
                <a:latin typeface="Arial" panose="020B0604020202020204" pitchFamily="34" charset="0"/>
                <a:cs typeface="Arial" panose="020B0604020202020204" pitchFamily="34" charset="0"/>
              </a:rPr>
              <a:t>.</a:t>
            </a:r>
            <a:endParaRPr lang="en-CA" sz="48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endParaRPr lang="en-CA" sz="48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F1D90E23-CCA0-CF21-2D5C-E9293D761581}"/>
              </a:ext>
            </a:extLst>
          </p:cNvPr>
          <p:cNvSpPr txBox="1"/>
          <p:nvPr/>
        </p:nvSpPr>
        <p:spPr>
          <a:xfrm>
            <a:off x="11072002" y="4048394"/>
            <a:ext cx="21465398" cy="830997"/>
          </a:xfrm>
          <a:prstGeom prst="rect">
            <a:avLst/>
          </a:prstGeom>
          <a:noFill/>
        </p:spPr>
        <p:txBody>
          <a:bodyPr wrap="square" rtlCol="0">
            <a:spAutoFit/>
          </a:bodyPr>
          <a:lstStyle/>
          <a:p>
            <a:r>
              <a:rPr lang="en-US" sz="4800" b="1" dirty="0">
                <a:solidFill>
                  <a:schemeClr val="tx1">
                    <a:lumMod val="65000"/>
                    <a:lumOff val="35000"/>
                  </a:schemeClr>
                </a:solidFill>
                <a:latin typeface="Arial" panose="020B0604020202020204" pitchFamily="34" charset="0"/>
                <a:cs typeface="Arial" panose="020B0604020202020204" pitchFamily="34" charset="0"/>
              </a:rPr>
              <a:t>Stay connected with our team: </a:t>
            </a:r>
          </a:p>
        </p:txBody>
      </p:sp>
      <p:sp>
        <p:nvSpPr>
          <p:cNvPr id="30" name="TextBox 29">
            <a:extLst>
              <a:ext uri="{FF2B5EF4-FFF2-40B4-BE49-F238E27FC236}">
                <a16:creationId xmlns:a16="http://schemas.microsoft.com/office/drawing/2014/main" id="{9D9F635E-086B-1627-B5F9-D9657C22829A}"/>
              </a:ext>
            </a:extLst>
          </p:cNvPr>
          <p:cNvSpPr txBox="1"/>
          <p:nvPr/>
        </p:nvSpPr>
        <p:spPr>
          <a:xfrm>
            <a:off x="11003280" y="5325568"/>
            <a:ext cx="21465398" cy="3785652"/>
          </a:xfrm>
          <a:prstGeom prst="rect">
            <a:avLst/>
          </a:prstGeom>
          <a:noFill/>
        </p:spPr>
        <p:txBody>
          <a:bodyPr wrap="square">
            <a:spAutoFit/>
          </a:bodyPr>
          <a:lstStyle/>
          <a:p>
            <a:r>
              <a:rPr lang="en-US" sz="4800" dirty="0">
                <a:solidFill>
                  <a:schemeClr val="tx1">
                    <a:lumMod val="65000"/>
                    <a:lumOff val="35000"/>
                  </a:schemeClr>
                </a:solidFill>
                <a:latin typeface="Arial" panose="020B0604020202020204" pitchFamily="34" charset="0"/>
                <a:cs typeface="Arial" panose="020B0604020202020204" pitchFamily="34" charset="0"/>
              </a:rPr>
              <a:t>Visit </a:t>
            </a:r>
            <a:r>
              <a:rPr lang="en-US" sz="4800" dirty="0">
                <a:solidFill>
                  <a:schemeClr val="accent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www.smithsfalls.ca/en/town-hall/opupdate.aspx</a:t>
            </a:r>
            <a:r>
              <a:rPr lang="en-US" sz="4800" dirty="0">
                <a:solidFill>
                  <a:schemeClr val="accent1"/>
                </a:solidFill>
                <a:latin typeface="Arial" panose="020B0604020202020204" pitchFamily="34" charset="0"/>
                <a:cs typeface="Arial" panose="020B0604020202020204" pitchFamily="34" charset="0"/>
              </a:rPr>
              <a:t> </a:t>
            </a:r>
            <a:r>
              <a:rPr lang="en-US" sz="4800" dirty="0">
                <a:solidFill>
                  <a:schemeClr val="tx1">
                    <a:lumMod val="65000"/>
                    <a:lumOff val="35000"/>
                  </a:schemeClr>
                </a:solidFill>
                <a:latin typeface="Arial" panose="020B0604020202020204" pitchFamily="34" charset="0"/>
                <a:cs typeface="Arial" panose="020B0604020202020204" pitchFamily="34" charset="0"/>
              </a:rPr>
              <a:t>to receive study updates.</a:t>
            </a:r>
          </a:p>
          <a:p>
            <a:endParaRPr lang="en-US" sz="4800" dirty="0">
              <a:solidFill>
                <a:schemeClr val="tx1">
                  <a:lumMod val="65000"/>
                  <a:lumOff val="35000"/>
                </a:schemeClr>
              </a:solidFill>
              <a:latin typeface="Arial" panose="020B0604020202020204" pitchFamily="34" charset="0"/>
              <a:cs typeface="Arial" panose="020B0604020202020204" pitchFamily="34" charset="0"/>
            </a:endParaRPr>
          </a:p>
          <a:p>
            <a:r>
              <a:rPr lang="en-CA" sz="4800" b="1" kern="0" dirty="0">
                <a:solidFill>
                  <a:srgbClr val="0C6D82"/>
                </a:solidFill>
                <a:latin typeface="Arial" panose="020B0604020202020204" pitchFamily="34" charset="0"/>
                <a:cs typeface="Arial" panose="020B0604020202020204" pitchFamily="34" charset="0"/>
              </a:rPr>
              <a:t>TMP Project Leads</a:t>
            </a:r>
          </a:p>
          <a:p>
            <a:endParaRPr lang="en-CA" sz="4800" b="1" kern="0" dirty="0">
              <a:solidFill>
                <a:schemeClr val="tx1">
                  <a:lumMod val="65000"/>
                  <a:lumOff val="35000"/>
                </a:schemeClr>
              </a:solidFill>
              <a:latin typeface="Arial" panose="020B0604020202020204" pitchFamily="34" charset="0"/>
              <a:cs typeface="Arial" panose="020B0604020202020204" pitchFamily="34" charset="0"/>
            </a:endParaRPr>
          </a:p>
          <a:p>
            <a:endParaRPr lang="en-CA" sz="4800" b="1" kern="0" dirty="0">
              <a:solidFill>
                <a:schemeClr val="tx1">
                  <a:lumMod val="65000"/>
                  <a:lumOff val="35000"/>
                </a:schemeClr>
              </a:solidFill>
              <a:latin typeface="Arial" panose="020B0604020202020204" pitchFamily="34" charset="0"/>
              <a:cs typeface="Arial" panose="020B0604020202020204" pitchFamily="34" charset="0"/>
            </a:endParaRPr>
          </a:p>
        </p:txBody>
      </p:sp>
      <p:graphicFrame>
        <p:nvGraphicFramePr>
          <p:cNvPr id="31" name="Table 30">
            <a:extLst>
              <a:ext uri="{FF2B5EF4-FFF2-40B4-BE49-F238E27FC236}">
                <a16:creationId xmlns:a16="http://schemas.microsoft.com/office/drawing/2014/main" id="{D556F436-7A8F-00CF-216C-AAE659380E2E}"/>
              </a:ext>
            </a:extLst>
          </p:cNvPr>
          <p:cNvGraphicFramePr>
            <a:graphicFrameLocks noGrp="1"/>
          </p:cNvGraphicFramePr>
          <p:nvPr/>
        </p:nvGraphicFramePr>
        <p:xfrm>
          <a:off x="11003280" y="8015967"/>
          <a:ext cx="21223702" cy="4716479"/>
        </p:xfrm>
        <a:graphic>
          <a:graphicData uri="http://schemas.openxmlformats.org/drawingml/2006/table">
            <a:tbl>
              <a:tblPr>
                <a:tableStyleId>{2D5ABB26-0587-4C30-8999-92F81FD0307C}</a:tableStyleId>
              </a:tblPr>
              <a:tblGrid>
                <a:gridCol w="10611851">
                  <a:extLst>
                    <a:ext uri="{9D8B030D-6E8A-4147-A177-3AD203B41FA5}">
                      <a16:colId xmlns:a16="http://schemas.microsoft.com/office/drawing/2014/main" val="4005281769"/>
                    </a:ext>
                  </a:extLst>
                </a:gridCol>
                <a:gridCol w="10611851">
                  <a:extLst>
                    <a:ext uri="{9D8B030D-6E8A-4147-A177-3AD203B41FA5}">
                      <a16:colId xmlns:a16="http://schemas.microsoft.com/office/drawing/2014/main" val="138252047"/>
                    </a:ext>
                  </a:extLst>
                </a:gridCol>
              </a:tblGrid>
              <a:tr h="4716479">
                <a:tc>
                  <a:txBody>
                    <a:bodyPr/>
                    <a:lstStyle/>
                    <a:p>
                      <a:pPr>
                        <a:spcBef>
                          <a:spcPts val="750"/>
                        </a:spcBef>
                        <a:buNone/>
                      </a:pPr>
                      <a:r>
                        <a:rPr lang="en-US" sz="4800" b="1" dirty="0">
                          <a:solidFill>
                            <a:schemeClr val="tx1">
                              <a:lumMod val="65000"/>
                              <a:lumOff val="35000"/>
                            </a:schemeClr>
                          </a:solidFill>
                          <a:effectLst/>
                          <a:latin typeface="Arial" panose="020B0604020202020204" pitchFamily="34" charset="0"/>
                          <a:cs typeface="Arial" panose="020B0604020202020204" pitchFamily="34" charset="0"/>
                        </a:rPr>
                        <a:t>Paul McMunn</a:t>
                      </a:r>
                      <a:br>
                        <a:rPr lang="en-US" sz="4800" dirty="0">
                          <a:solidFill>
                            <a:schemeClr val="tx1">
                              <a:lumMod val="65000"/>
                              <a:lumOff val="35000"/>
                            </a:schemeClr>
                          </a:solidFill>
                          <a:effectLst/>
                          <a:latin typeface="Arial" panose="020B0604020202020204" pitchFamily="34" charset="0"/>
                          <a:cs typeface="Arial" panose="020B0604020202020204" pitchFamily="34" charset="0"/>
                        </a:rPr>
                      </a:br>
                      <a:r>
                        <a:rPr lang="en-US" sz="4800" dirty="0">
                          <a:solidFill>
                            <a:schemeClr val="tx1">
                              <a:lumMod val="65000"/>
                              <a:lumOff val="35000"/>
                            </a:schemeClr>
                          </a:solidFill>
                          <a:effectLst/>
                          <a:latin typeface="Arial" panose="020B0604020202020204" pitchFamily="34" charset="0"/>
                          <a:cs typeface="Arial" panose="020B0604020202020204" pitchFamily="34" charset="0"/>
                        </a:rPr>
                        <a:t>Municipal Project Lead</a:t>
                      </a:r>
                    </a:p>
                    <a:p>
                      <a:pPr>
                        <a:spcBef>
                          <a:spcPts val="750"/>
                        </a:spcBef>
                        <a:buNone/>
                      </a:pPr>
                      <a:r>
                        <a:rPr lang="en-US" sz="4800" dirty="0">
                          <a:solidFill>
                            <a:schemeClr val="tx1">
                              <a:lumMod val="65000"/>
                              <a:lumOff val="35000"/>
                            </a:schemeClr>
                          </a:solidFill>
                          <a:effectLst/>
                          <a:latin typeface="Arial" panose="020B0604020202020204" pitchFamily="34" charset="0"/>
                          <a:cs typeface="Arial" panose="020B0604020202020204" pitchFamily="34" charset="0"/>
                        </a:rPr>
                        <a:t>Town of Smiths Falls</a:t>
                      </a:r>
                      <a:br>
                        <a:rPr lang="en-US" sz="4800" dirty="0">
                          <a:effectLst/>
                          <a:latin typeface="Arial" panose="020B0604020202020204" pitchFamily="34" charset="0"/>
                          <a:cs typeface="Arial" panose="020B0604020202020204" pitchFamily="34" charset="0"/>
                        </a:rPr>
                      </a:br>
                      <a:r>
                        <a:rPr lang="en-US" sz="4800" b="1" u="none" strike="noStrike" dirty="0">
                          <a:solidFill>
                            <a:srgbClr val="3A64AE"/>
                          </a:solidFill>
                          <a:effectLst/>
                          <a:latin typeface="Arial" panose="020B0604020202020204" pitchFamily="34" charset="0"/>
                          <a:cs typeface="Arial" panose="020B0604020202020204" pitchFamily="34" charset="0"/>
                          <a:hlinkClick r:id="rId5"/>
                        </a:rPr>
                        <a:t>pmcmunn@smithsfalls.ca</a:t>
                      </a:r>
                      <a:r>
                        <a:rPr lang="en-US" sz="4800" dirty="0">
                          <a:effectLst/>
                          <a:latin typeface="Arial" panose="020B0604020202020204" pitchFamily="34" charset="0"/>
                          <a:cs typeface="Arial" panose="020B0604020202020204" pitchFamily="34" charset="0"/>
                        </a:rPr>
                        <a:t> </a:t>
                      </a:r>
                      <a:br>
                        <a:rPr lang="en-US" sz="4800" dirty="0">
                          <a:effectLst/>
                          <a:latin typeface="Arial" panose="020B0604020202020204" pitchFamily="34" charset="0"/>
                          <a:cs typeface="Arial" panose="020B0604020202020204" pitchFamily="34" charset="0"/>
                        </a:rPr>
                      </a:br>
                      <a:r>
                        <a:rPr lang="en-US" sz="4800" dirty="0">
                          <a:solidFill>
                            <a:schemeClr val="tx1">
                              <a:lumMod val="65000"/>
                              <a:lumOff val="35000"/>
                            </a:schemeClr>
                          </a:solidFill>
                          <a:effectLst/>
                          <a:latin typeface="Arial" panose="020B0604020202020204" pitchFamily="34" charset="0"/>
                          <a:cs typeface="Arial" panose="020B0604020202020204" pitchFamily="34" charset="0"/>
                        </a:rPr>
                        <a:t>613-283-4124 ext. 1152     </a:t>
                      </a:r>
                    </a:p>
                  </a:txBody>
                  <a:tcPr anchor="ctr"/>
                </a:tc>
                <a:tc>
                  <a:txBody>
                    <a:bodyPr/>
                    <a:lstStyle/>
                    <a:p>
                      <a:pPr>
                        <a:spcBef>
                          <a:spcPts val="750"/>
                        </a:spcBef>
                        <a:buNone/>
                      </a:pPr>
                      <a:r>
                        <a:rPr lang="en-CA" sz="4800" b="1" dirty="0">
                          <a:solidFill>
                            <a:schemeClr val="tx1">
                              <a:lumMod val="65000"/>
                              <a:lumOff val="35000"/>
                            </a:schemeClr>
                          </a:solidFill>
                          <a:effectLst/>
                          <a:latin typeface="Arial" panose="020B0604020202020204" pitchFamily="34" charset="0"/>
                          <a:cs typeface="Arial" panose="020B0604020202020204" pitchFamily="34" charset="0"/>
                        </a:rPr>
                        <a:t>Jeff Axisa</a:t>
                      </a:r>
                      <a:br>
                        <a:rPr lang="en-CA" sz="4800" dirty="0">
                          <a:solidFill>
                            <a:schemeClr val="tx1">
                              <a:lumMod val="65000"/>
                              <a:lumOff val="35000"/>
                            </a:schemeClr>
                          </a:solidFill>
                          <a:effectLst/>
                          <a:latin typeface="Arial" panose="020B0604020202020204" pitchFamily="34" charset="0"/>
                          <a:cs typeface="Arial" panose="020B0604020202020204" pitchFamily="34" charset="0"/>
                        </a:rPr>
                      </a:br>
                      <a:r>
                        <a:rPr lang="en-CA" sz="4800" dirty="0">
                          <a:solidFill>
                            <a:schemeClr val="tx1">
                              <a:lumMod val="65000"/>
                              <a:lumOff val="35000"/>
                            </a:schemeClr>
                          </a:solidFill>
                          <a:effectLst/>
                          <a:latin typeface="Arial" panose="020B0604020202020204" pitchFamily="34" charset="0"/>
                          <a:cs typeface="Arial" panose="020B0604020202020204" pitchFamily="34" charset="0"/>
                        </a:rPr>
                        <a:t>Consultant Project Lead</a:t>
                      </a:r>
                    </a:p>
                    <a:p>
                      <a:pPr>
                        <a:spcBef>
                          <a:spcPts val="750"/>
                        </a:spcBef>
                        <a:buNone/>
                      </a:pPr>
                      <a:r>
                        <a:rPr lang="en-CA" sz="4800" dirty="0">
                          <a:solidFill>
                            <a:schemeClr val="tx1">
                              <a:lumMod val="65000"/>
                              <a:lumOff val="35000"/>
                            </a:schemeClr>
                          </a:solidFill>
                          <a:effectLst/>
                          <a:latin typeface="Arial" panose="020B0604020202020204" pitchFamily="34" charset="0"/>
                          <a:cs typeface="Arial" panose="020B0604020202020204" pitchFamily="34" charset="0"/>
                        </a:rPr>
                        <a:t>Dillon Consulting</a:t>
                      </a:r>
                      <a:br>
                        <a:rPr lang="en-CA" sz="4800" dirty="0">
                          <a:effectLst/>
                          <a:latin typeface="Arial" panose="020B0604020202020204" pitchFamily="34" charset="0"/>
                          <a:cs typeface="Arial" panose="020B0604020202020204" pitchFamily="34" charset="0"/>
                        </a:rPr>
                      </a:br>
                      <a:r>
                        <a:rPr lang="en-CA" sz="4800" b="1" u="none" strike="noStrike" dirty="0">
                          <a:solidFill>
                            <a:srgbClr val="3A64AE"/>
                          </a:solidFill>
                          <a:effectLst/>
                          <a:latin typeface="Arial" panose="020B0604020202020204" pitchFamily="34" charset="0"/>
                          <a:cs typeface="Arial" panose="020B0604020202020204" pitchFamily="34" charset="0"/>
                          <a:hlinkClick r:id="rId6"/>
                        </a:rPr>
                        <a:t>jaxisa@dillon.ca</a:t>
                      </a:r>
                      <a:br>
                        <a:rPr lang="en-CA" sz="4800" dirty="0">
                          <a:effectLst/>
                          <a:latin typeface="Arial" panose="020B0604020202020204" pitchFamily="34" charset="0"/>
                          <a:cs typeface="Arial" panose="020B0604020202020204" pitchFamily="34" charset="0"/>
                        </a:rPr>
                      </a:br>
                      <a:r>
                        <a:rPr lang="en-CA" sz="4800" dirty="0">
                          <a:solidFill>
                            <a:schemeClr val="tx1">
                              <a:lumMod val="65000"/>
                              <a:lumOff val="35000"/>
                            </a:schemeClr>
                          </a:solidFill>
                          <a:effectLst/>
                          <a:latin typeface="Arial" panose="020B0604020202020204" pitchFamily="34" charset="0"/>
                          <a:cs typeface="Arial" panose="020B0604020202020204" pitchFamily="34" charset="0"/>
                        </a:rPr>
                        <a:t>905-901-2912 ext. 3340</a:t>
                      </a:r>
                    </a:p>
                  </a:txBody>
                  <a:tcPr anchor="ctr"/>
                </a:tc>
                <a:extLst>
                  <a:ext uri="{0D108BD9-81ED-4DB2-BD59-A6C34878D82A}">
                    <a16:rowId xmlns:a16="http://schemas.microsoft.com/office/drawing/2014/main" val="2966030339"/>
                  </a:ext>
                </a:extLst>
              </a:tr>
            </a:tbl>
          </a:graphicData>
        </a:graphic>
      </p:graphicFrame>
      <p:pic>
        <p:nvPicPr>
          <p:cNvPr id="4" name="Dillon Logo">
            <a:extLst>
              <a:ext uri="{FF2B5EF4-FFF2-40B4-BE49-F238E27FC236}">
                <a16:creationId xmlns:a16="http://schemas.microsoft.com/office/drawing/2014/main" id="{26F2BD02-FB23-7471-4E7A-72EC87A883D8}"/>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36858" y="20452561"/>
            <a:ext cx="3290124" cy="617591"/>
          </a:xfrm>
          <a:prstGeom prst="rect">
            <a:avLst/>
          </a:prstGeom>
        </p:spPr>
      </p:pic>
    </p:spTree>
    <p:extLst>
      <p:ext uri="{BB962C8B-B14F-4D97-AF65-F5344CB8AC3E}">
        <p14:creationId xmlns:p14="http://schemas.microsoft.com/office/powerpoint/2010/main" val="1173683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E863B-D69A-75CB-4C99-90848C941A8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BE5798F-A02B-7F82-7689-4A78A8E22139}"/>
              </a:ext>
            </a:extLst>
          </p:cNvPr>
          <p:cNvSpPr/>
          <p:nvPr/>
        </p:nvSpPr>
        <p:spPr>
          <a:xfrm>
            <a:off x="300271" y="291158"/>
            <a:ext cx="32237129"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dirty="0">
                <a:solidFill>
                  <a:schemeClr val="bg1"/>
                </a:solidFill>
                <a:latin typeface="Arial" panose="020B0604020202020204" pitchFamily="34" charset="0"/>
                <a:cs typeface="Arial" panose="020B0604020202020204" pitchFamily="34" charset="0"/>
              </a:rPr>
              <a:t>Thank You! </a:t>
            </a:r>
            <a:endParaRPr lang="en-CA" sz="11500" b="1" dirty="0">
              <a:solidFill>
                <a:schemeClr val="bg1"/>
              </a:solidFill>
              <a:latin typeface="Arial" panose="020B0604020202020204" pitchFamily="34" charset="0"/>
              <a:cs typeface="Arial" panose="020B0604020202020204" pitchFamily="34" charset="0"/>
            </a:endParaRPr>
          </a:p>
        </p:txBody>
      </p:sp>
      <p:pic>
        <p:nvPicPr>
          <p:cNvPr id="19" name="Picture 18" descr="A logo for a company&#10;&#10;Description automatically generated">
            <a:extLst>
              <a:ext uri="{FF2B5EF4-FFF2-40B4-BE49-F238E27FC236}">
                <a16:creationId xmlns:a16="http://schemas.microsoft.com/office/drawing/2014/main" id="{3A694618-C8AE-20F9-865C-15E6C50C127A}"/>
              </a:ext>
            </a:extLst>
          </p:cNvPr>
          <p:cNvPicPr>
            <a:picLocks noChangeAspect="1"/>
          </p:cNvPicPr>
          <p:nvPr/>
        </p:nvPicPr>
        <p:blipFill rotWithShape="1">
          <a:blip r:embed="rId3">
            <a:extLst>
              <a:ext uri="{28A0092B-C50C-407E-A947-70E740481C1C}">
                <a14:useLocalDpi xmlns:a14="http://schemas.microsoft.com/office/drawing/2010/main" val="0"/>
              </a:ext>
            </a:extLst>
          </a:blip>
          <a:srcRect b="13805"/>
          <a:stretch/>
        </p:blipFill>
        <p:spPr>
          <a:xfrm>
            <a:off x="25646734" y="18911037"/>
            <a:ext cx="3290124" cy="2835926"/>
          </a:xfrm>
          <a:prstGeom prst="rect">
            <a:avLst/>
          </a:prstGeom>
        </p:spPr>
      </p:pic>
      <p:sp>
        <p:nvSpPr>
          <p:cNvPr id="21" name="TextBox 20">
            <a:extLst>
              <a:ext uri="{FF2B5EF4-FFF2-40B4-BE49-F238E27FC236}">
                <a16:creationId xmlns:a16="http://schemas.microsoft.com/office/drawing/2014/main" id="{1797E6F1-15EB-2B72-7A28-E8C9FC8CCB50}"/>
              </a:ext>
            </a:extLst>
          </p:cNvPr>
          <p:cNvSpPr txBox="1"/>
          <p:nvPr/>
        </p:nvSpPr>
        <p:spPr>
          <a:xfrm>
            <a:off x="819269" y="21070152"/>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TRANSPORTATION MASTER PLAN</a:t>
            </a:r>
            <a:endParaRPr lang="en-CA" sz="2400" b="1" kern="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D4740AE8-1EF7-62E2-4B3C-D420BE613B73}"/>
              </a:ext>
            </a:extLst>
          </p:cNvPr>
          <p:cNvCxnSpPr>
            <a:cxnSpLocks/>
          </p:cNvCxnSpPr>
          <p:nvPr/>
        </p:nvCxnSpPr>
        <p:spPr>
          <a:xfrm flipH="1">
            <a:off x="819269" y="20819599"/>
            <a:ext cx="24376832" cy="4401"/>
          </a:xfrm>
          <a:prstGeom prst="line">
            <a:avLst/>
          </a:prstGeom>
        </p:spPr>
        <p:style>
          <a:lnRef idx="2">
            <a:schemeClr val="accent1"/>
          </a:lnRef>
          <a:fillRef idx="0">
            <a:schemeClr val="accent1"/>
          </a:fillRef>
          <a:effectRef idx="1">
            <a:schemeClr val="accent1"/>
          </a:effectRef>
          <a:fontRef idx="minor">
            <a:schemeClr val="tx1"/>
          </a:fontRef>
        </p:style>
      </p:cxnSp>
      <p:pic>
        <p:nvPicPr>
          <p:cNvPr id="4" name="Dillon Logo">
            <a:extLst>
              <a:ext uri="{FF2B5EF4-FFF2-40B4-BE49-F238E27FC236}">
                <a16:creationId xmlns:a16="http://schemas.microsoft.com/office/drawing/2014/main" id="{9207A479-1D2E-3059-0B01-1DEA8E6AD87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36858" y="20452561"/>
            <a:ext cx="3290124" cy="617591"/>
          </a:xfrm>
          <a:prstGeom prst="rect">
            <a:avLst/>
          </a:prstGeom>
        </p:spPr>
      </p:pic>
      <p:sp>
        <p:nvSpPr>
          <p:cNvPr id="6" name="Title 5">
            <a:extLst>
              <a:ext uri="{FF2B5EF4-FFF2-40B4-BE49-F238E27FC236}">
                <a16:creationId xmlns:a16="http://schemas.microsoft.com/office/drawing/2014/main" id="{3B2AC41C-3811-4A81-96B9-51806522F5CA}"/>
              </a:ext>
            </a:extLst>
          </p:cNvPr>
          <p:cNvSpPr>
            <a:spLocks noGrp="1"/>
          </p:cNvSpPr>
          <p:nvPr>
            <p:ph type="ctrTitle"/>
          </p:nvPr>
        </p:nvSpPr>
        <p:spPr>
          <a:solidFill>
            <a:srgbClr val="0093B1"/>
          </a:solidFill>
        </p:spPr>
        <p:txBody>
          <a:bodyPr/>
          <a:lstStyle/>
          <a:p>
            <a:r>
              <a:rPr lang="en-US" dirty="0">
                <a:solidFill>
                  <a:schemeClr val="bg1"/>
                </a:solidFill>
              </a:rPr>
              <a:t>Thank you! </a:t>
            </a:r>
            <a:endParaRPr lang="en-CA" dirty="0">
              <a:solidFill>
                <a:schemeClr val="bg1"/>
              </a:solidFill>
            </a:endParaRPr>
          </a:p>
        </p:txBody>
      </p:sp>
      <p:sp>
        <p:nvSpPr>
          <p:cNvPr id="7" name="Subtitle 6">
            <a:extLst>
              <a:ext uri="{FF2B5EF4-FFF2-40B4-BE49-F238E27FC236}">
                <a16:creationId xmlns:a16="http://schemas.microsoft.com/office/drawing/2014/main" id="{DAE9AE8E-793F-15C0-DCED-397AB388A7AA}"/>
              </a:ext>
            </a:extLst>
          </p:cNvPr>
          <p:cNvSpPr>
            <a:spLocks noGrp="1"/>
          </p:cNvSpPr>
          <p:nvPr>
            <p:ph type="subTitle" idx="1"/>
          </p:nvPr>
        </p:nvSpPr>
        <p:spPr/>
        <p:txBody>
          <a:bodyPr/>
          <a:lstStyle/>
          <a:p>
            <a:r>
              <a:rPr lang="en-US" dirty="0"/>
              <a:t>Please feel free to ask any questions </a:t>
            </a:r>
            <a:endParaRPr lang="en-CA" dirty="0"/>
          </a:p>
        </p:txBody>
      </p:sp>
    </p:spTree>
    <p:extLst>
      <p:ext uri="{BB962C8B-B14F-4D97-AF65-F5344CB8AC3E}">
        <p14:creationId xmlns:p14="http://schemas.microsoft.com/office/powerpoint/2010/main" val="100973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9EBD9DC-D23A-D068-BF09-4FCC0D53C631}"/>
              </a:ext>
            </a:extLst>
          </p:cNvPr>
          <p:cNvPicPr>
            <a:picLocks noChangeAspect="1"/>
          </p:cNvPicPr>
          <p:nvPr/>
        </p:nvPicPr>
        <p:blipFill>
          <a:blip r:embed="rId3"/>
          <a:stretch>
            <a:fillRect/>
          </a:stretch>
        </p:blipFill>
        <p:spPr>
          <a:xfrm>
            <a:off x="17259669" y="4200429"/>
            <a:ext cx="8477131" cy="10987829"/>
          </a:xfrm>
          <a:prstGeom prst="rect">
            <a:avLst/>
          </a:prstGeom>
          <a:ln>
            <a:solidFill>
              <a:schemeClr val="tx1">
                <a:lumMod val="65000"/>
                <a:lumOff val="35000"/>
              </a:schemeClr>
            </a:solidFill>
          </a:ln>
        </p:spPr>
      </p:pic>
      <p:sp>
        <p:nvSpPr>
          <p:cNvPr id="5" name="Rectangle 4">
            <a:extLst>
              <a:ext uri="{FF2B5EF4-FFF2-40B4-BE49-F238E27FC236}">
                <a16:creationId xmlns:a16="http://schemas.microsoft.com/office/drawing/2014/main" id="{660337CA-8DA8-64C7-DE0B-292AD14D417B}"/>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70F89878-B437-4301-5DFF-2EC0D5029A19}"/>
              </a:ext>
            </a:extLst>
          </p:cNvPr>
          <p:cNvSpPr/>
          <p:nvPr/>
        </p:nvSpPr>
        <p:spPr>
          <a:xfrm>
            <a:off x="-6055231" y="165461"/>
            <a:ext cx="29904700"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dirty="0">
                <a:solidFill>
                  <a:schemeClr val="bg1"/>
                </a:solidFill>
                <a:latin typeface="Arial" panose="020B0604020202020204" pitchFamily="34" charset="0"/>
                <a:cs typeface="Arial" panose="020B0604020202020204" pitchFamily="34" charset="0"/>
              </a:rPr>
              <a:t>OP and TMP Integration</a:t>
            </a:r>
            <a:endParaRPr lang="en-CA" sz="11500" b="1" dirty="0">
              <a:solidFill>
                <a:schemeClr val="bg1"/>
              </a:solidFill>
              <a:latin typeface="Arial" panose="020B0604020202020204" pitchFamily="34" charset="0"/>
              <a:cs typeface="Arial" panose="020B0604020202020204" pitchFamily="34" charset="0"/>
            </a:endParaRPr>
          </a:p>
        </p:txBody>
      </p:sp>
      <p:pic>
        <p:nvPicPr>
          <p:cNvPr id="3" name="Dillon Logo">
            <a:extLst>
              <a:ext uri="{FF2B5EF4-FFF2-40B4-BE49-F238E27FC236}">
                <a16:creationId xmlns:a16="http://schemas.microsoft.com/office/drawing/2014/main" id="{F710BC66-B8E9-B450-9744-274AD1EAA28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8008" y="20452561"/>
            <a:ext cx="3290124" cy="617591"/>
          </a:xfrm>
          <a:prstGeom prst="rect">
            <a:avLst/>
          </a:prstGeom>
        </p:spPr>
      </p:pic>
      <p:pic>
        <p:nvPicPr>
          <p:cNvPr id="17" name="Picture 16" descr="A logo for a company&#10;&#10;Description automatically generated">
            <a:extLst>
              <a:ext uri="{FF2B5EF4-FFF2-40B4-BE49-F238E27FC236}">
                <a16:creationId xmlns:a16="http://schemas.microsoft.com/office/drawing/2014/main" id="{152FE130-31AE-49A8-2D92-53E7D54B9E2B}"/>
              </a:ext>
            </a:extLst>
          </p:cNvPr>
          <p:cNvPicPr>
            <a:picLocks noChangeAspect="1"/>
          </p:cNvPicPr>
          <p:nvPr/>
        </p:nvPicPr>
        <p:blipFill rotWithShape="1">
          <a:blip r:embed="rId5">
            <a:extLst>
              <a:ext uri="{28A0092B-C50C-407E-A947-70E740481C1C}">
                <a14:useLocalDpi xmlns:a14="http://schemas.microsoft.com/office/drawing/2010/main" val="0"/>
              </a:ext>
            </a:extLst>
          </a:blip>
          <a:srcRect b="13805"/>
          <a:stretch/>
        </p:blipFill>
        <p:spPr>
          <a:xfrm>
            <a:off x="380881" y="18880557"/>
            <a:ext cx="3290124" cy="2835926"/>
          </a:xfrm>
          <a:prstGeom prst="rect">
            <a:avLst/>
          </a:prstGeom>
        </p:spPr>
      </p:pic>
      <p:sp>
        <p:nvSpPr>
          <p:cNvPr id="18" name="TextBox 17">
            <a:extLst>
              <a:ext uri="{FF2B5EF4-FFF2-40B4-BE49-F238E27FC236}">
                <a16:creationId xmlns:a16="http://schemas.microsoft.com/office/drawing/2014/main" id="{DA694C40-DDBF-600F-5B57-9C156AA87F78}"/>
              </a:ext>
            </a:extLst>
          </p:cNvPr>
          <p:cNvSpPr txBox="1"/>
          <p:nvPr/>
        </p:nvSpPr>
        <p:spPr>
          <a:xfrm>
            <a:off x="8023123" y="21133781"/>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OFFICIAL PLAN</a:t>
            </a:r>
            <a:endParaRPr lang="en-CA" sz="2400" b="1" kern="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26A32896-F7CA-52D6-94A5-EAD2B25C06EF}"/>
              </a:ext>
            </a:extLst>
          </p:cNvPr>
          <p:cNvCxnSpPr>
            <a:cxnSpLocks/>
          </p:cNvCxnSpPr>
          <p:nvPr/>
        </p:nvCxnSpPr>
        <p:spPr>
          <a:xfrm flipH="1">
            <a:off x="8023123" y="20883228"/>
            <a:ext cx="24376832" cy="4401"/>
          </a:xfrm>
          <a:prstGeom prst="line">
            <a:avLst/>
          </a:prstGeom>
        </p:spPr>
        <p:style>
          <a:lnRef idx="2">
            <a:schemeClr val="accent1"/>
          </a:lnRef>
          <a:fillRef idx="0">
            <a:schemeClr val="accent1"/>
          </a:fillRef>
          <a:effectRef idx="1">
            <a:schemeClr val="accent1"/>
          </a:effectRef>
          <a:fontRef idx="minor">
            <a:schemeClr val="tx1"/>
          </a:fontRef>
        </p:style>
      </p:cxnSp>
      <p:sp>
        <p:nvSpPr>
          <p:cNvPr id="49" name="Rounded Rectangle 13">
            <a:extLst>
              <a:ext uri="{FF2B5EF4-FFF2-40B4-BE49-F238E27FC236}">
                <a16:creationId xmlns:a16="http://schemas.microsoft.com/office/drawing/2014/main" id="{E1B66466-24AD-FC5C-7431-46F46D401E96}"/>
              </a:ext>
              <a:ext uri="{C183D7F6-B498-43B3-948B-1728B52AA6E4}">
                <adec:decorative xmlns:adec="http://schemas.microsoft.com/office/drawing/2017/decorative" val="1"/>
              </a:ext>
            </a:extLst>
          </p:cNvPr>
          <p:cNvSpPr/>
          <p:nvPr/>
        </p:nvSpPr>
        <p:spPr>
          <a:xfrm>
            <a:off x="380881" y="4212821"/>
            <a:ext cx="16078319" cy="15098203"/>
          </a:xfrm>
          <a:prstGeom prst="roundRect">
            <a:avLst/>
          </a:prstGeom>
          <a:solidFill>
            <a:schemeClr val="bg1"/>
          </a:solidFill>
          <a:ln w="155575">
            <a:solidFill>
              <a:srgbClr val="0093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0" indent="-857250" defTabSz="3291759">
              <a:buClr>
                <a:srgbClr val="000000"/>
              </a:buClr>
              <a:buFont typeface="Arial" panose="020B0604020202020204" pitchFamily="34" charset="0"/>
              <a:buChar char="•"/>
              <a:defRPr/>
            </a:pPr>
            <a:r>
              <a:rPr lang="en-US" sz="5400" kern="0" dirty="0">
                <a:solidFill>
                  <a:schemeClr val="tx1"/>
                </a:solidFill>
                <a:latin typeface="Arial"/>
                <a:sym typeface="Arial"/>
              </a:rPr>
              <a:t>Had the opportunity to take advantage of synergies between the Official Plan and Transportation Master Plan processes</a:t>
            </a:r>
          </a:p>
          <a:p>
            <a:pPr defTabSz="3291759">
              <a:buClr>
                <a:srgbClr val="000000"/>
              </a:buClr>
              <a:defRPr/>
            </a:pPr>
            <a:endParaRPr lang="en-US" sz="5400" kern="0" dirty="0">
              <a:solidFill>
                <a:schemeClr val="tx1"/>
              </a:solidFill>
              <a:latin typeface="Arial"/>
              <a:sym typeface="Arial"/>
            </a:endParaRPr>
          </a:p>
          <a:p>
            <a:pPr marL="857250" indent="-857250" defTabSz="3291759">
              <a:buClr>
                <a:srgbClr val="000000"/>
              </a:buClr>
              <a:buFont typeface="Arial" panose="020B0604020202020204" pitchFamily="34" charset="0"/>
              <a:buChar char="•"/>
              <a:defRPr/>
            </a:pPr>
            <a:r>
              <a:rPr lang="en-US" sz="5400" kern="0" dirty="0">
                <a:solidFill>
                  <a:schemeClr val="tx1"/>
                </a:solidFill>
                <a:latin typeface="Arial"/>
                <a:sym typeface="Arial"/>
              </a:rPr>
              <a:t>Enabled “2 for 1” feedback at Open House </a:t>
            </a:r>
          </a:p>
          <a:p>
            <a:pPr defTabSz="3291759">
              <a:buClr>
                <a:srgbClr val="000000"/>
              </a:buClr>
              <a:defRPr/>
            </a:pPr>
            <a:endParaRPr lang="en-US" sz="5400" kern="0" dirty="0">
              <a:solidFill>
                <a:schemeClr val="tx1"/>
              </a:solidFill>
              <a:latin typeface="Arial"/>
              <a:sym typeface="Arial"/>
            </a:endParaRPr>
          </a:p>
          <a:p>
            <a:pPr marL="857250" indent="-857250" defTabSz="3291759">
              <a:buClr>
                <a:srgbClr val="000000"/>
              </a:buClr>
              <a:buFont typeface="Arial" panose="020B0604020202020204" pitchFamily="34" charset="0"/>
              <a:buChar char="•"/>
              <a:defRPr/>
            </a:pPr>
            <a:r>
              <a:rPr lang="en-US" sz="5400" kern="0" dirty="0">
                <a:solidFill>
                  <a:schemeClr val="tx1"/>
                </a:solidFill>
                <a:latin typeface="Arial"/>
                <a:sym typeface="Arial"/>
              </a:rPr>
              <a:t>Transportation insights gained through technical analysis for the TMP fed into OP transportation policies</a:t>
            </a:r>
          </a:p>
          <a:p>
            <a:pPr defTabSz="3291759">
              <a:buClr>
                <a:srgbClr val="000000"/>
              </a:buClr>
              <a:defRPr/>
            </a:pPr>
            <a:endParaRPr lang="en-US" sz="5400" kern="0" dirty="0">
              <a:solidFill>
                <a:schemeClr val="tx1"/>
              </a:solidFill>
              <a:latin typeface="Arial"/>
              <a:sym typeface="Arial"/>
            </a:endParaRPr>
          </a:p>
          <a:p>
            <a:pPr marL="857250" indent="-857250" defTabSz="3291759">
              <a:buClr>
                <a:srgbClr val="000000"/>
              </a:buClr>
              <a:buFont typeface="Arial" panose="020B0604020202020204" pitchFamily="34" charset="0"/>
              <a:buChar char="•"/>
              <a:defRPr/>
            </a:pPr>
            <a:r>
              <a:rPr lang="en-US" sz="5400" kern="0" dirty="0">
                <a:solidFill>
                  <a:schemeClr val="tx1"/>
                </a:solidFill>
                <a:latin typeface="Arial"/>
                <a:sym typeface="Arial"/>
              </a:rPr>
              <a:t>Some design recommendations that would typically be in a TMP were integrated directly into the transportation section of the OP </a:t>
            </a:r>
          </a:p>
        </p:txBody>
      </p:sp>
      <p:pic>
        <p:nvPicPr>
          <p:cNvPr id="4" name="Picture 3">
            <a:extLst>
              <a:ext uri="{FF2B5EF4-FFF2-40B4-BE49-F238E27FC236}">
                <a16:creationId xmlns:a16="http://schemas.microsoft.com/office/drawing/2014/main" id="{E0697EBF-66B0-4074-6A15-CECD812B85B5}"/>
              </a:ext>
            </a:extLst>
          </p:cNvPr>
          <p:cNvPicPr>
            <a:picLocks noChangeAspect="1"/>
          </p:cNvPicPr>
          <p:nvPr/>
        </p:nvPicPr>
        <p:blipFill>
          <a:blip r:embed="rId6"/>
          <a:stretch>
            <a:fillRect/>
          </a:stretch>
        </p:blipFill>
        <p:spPr>
          <a:xfrm>
            <a:off x="23235845" y="9682635"/>
            <a:ext cx="8019931" cy="10553254"/>
          </a:xfrm>
          <a:prstGeom prst="rect">
            <a:avLst/>
          </a:prstGeom>
          <a:ln>
            <a:solidFill>
              <a:schemeClr val="tx1">
                <a:lumMod val="65000"/>
                <a:lumOff val="35000"/>
              </a:schemeClr>
            </a:solidFill>
          </a:ln>
        </p:spPr>
      </p:pic>
    </p:spTree>
    <p:extLst>
      <p:ext uri="{BB962C8B-B14F-4D97-AF65-F5344CB8AC3E}">
        <p14:creationId xmlns:p14="http://schemas.microsoft.com/office/powerpoint/2010/main" val="2982867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8FA89-468F-F4DB-7698-E287F2EB0722}"/>
            </a:ext>
          </a:extLst>
        </p:cNvPr>
        <p:cNvGrpSpPr/>
        <p:nvPr/>
      </p:nvGrpSpPr>
      <p:grpSpPr>
        <a:xfrm>
          <a:off x="0" y="0"/>
          <a:ext cx="0" cy="0"/>
          <a:chOff x="0" y="0"/>
          <a:chExt cx="0" cy="0"/>
        </a:xfrm>
      </p:grpSpPr>
      <p:sp>
        <p:nvSpPr>
          <p:cNvPr id="59" name="Rounded Rectangle 13">
            <a:extLst>
              <a:ext uri="{FF2B5EF4-FFF2-40B4-BE49-F238E27FC236}">
                <a16:creationId xmlns:a16="http://schemas.microsoft.com/office/drawing/2014/main" id="{A876E18D-A613-E144-B1CB-7543BC7BED61}"/>
              </a:ext>
              <a:ext uri="{C183D7F6-B498-43B3-948B-1728B52AA6E4}">
                <adec:decorative xmlns:adec="http://schemas.microsoft.com/office/drawing/2017/decorative" val="1"/>
              </a:ext>
            </a:extLst>
          </p:cNvPr>
          <p:cNvSpPr/>
          <p:nvPr/>
        </p:nvSpPr>
        <p:spPr>
          <a:xfrm>
            <a:off x="24855336" y="6380910"/>
            <a:ext cx="6428754" cy="10300597"/>
          </a:xfrm>
          <a:prstGeom prst="roundRect">
            <a:avLst/>
          </a:prstGeom>
          <a:solidFill>
            <a:schemeClr val="bg1"/>
          </a:solidFill>
          <a:ln w="155575">
            <a:solidFill>
              <a:srgbClr val="0093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91759">
              <a:buClr>
                <a:srgbClr val="000000"/>
              </a:buClr>
              <a:defRPr/>
            </a:pPr>
            <a:endParaRPr lang="en-CA" sz="1180" kern="0" dirty="0">
              <a:solidFill>
                <a:srgbClr val="FFFFFF"/>
              </a:solidFill>
              <a:latin typeface="Arial"/>
              <a:sym typeface="Arial"/>
            </a:endParaRPr>
          </a:p>
        </p:txBody>
      </p:sp>
      <p:sp>
        <p:nvSpPr>
          <p:cNvPr id="5" name="Rectangle 4">
            <a:extLst>
              <a:ext uri="{FF2B5EF4-FFF2-40B4-BE49-F238E27FC236}">
                <a16:creationId xmlns:a16="http://schemas.microsoft.com/office/drawing/2014/main" id="{26288B97-68BF-4B4C-4611-7E82553BC241}"/>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4C938F38-5B45-ABFF-63CE-B3BC81C5F7A0}"/>
              </a:ext>
            </a:extLst>
          </p:cNvPr>
          <p:cNvSpPr/>
          <p:nvPr/>
        </p:nvSpPr>
        <p:spPr>
          <a:xfrm>
            <a:off x="-2560916" y="229117"/>
            <a:ext cx="29904700"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dirty="0">
                <a:solidFill>
                  <a:schemeClr val="bg1"/>
                </a:solidFill>
                <a:latin typeface="Arial" panose="020B0604020202020204" pitchFamily="34" charset="0"/>
                <a:cs typeface="Arial" panose="020B0604020202020204" pitchFamily="34" charset="0"/>
              </a:rPr>
              <a:t>Planning Basis for the Official Plan </a:t>
            </a:r>
            <a:endParaRPr lang="en-CA" sz="11500" b="1" dirty="0">
              <a:solidFill>
                <a:schemeClr val="bg1"/>
              </a:solidFill>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47CB41E9-AF0A-AB91-94CC-01BBDCB8B488}"/>
              </a:ext>
            </a:extLst>
          </p:cNvPr>
          <p:cNvGrpSpPr/>
          <p:nvPr/>
        </p:nvGrpSpPr>
        <p:grpSpPr>
          <a:xfrm>
            <a:off x="25196101" y="6581870"/>
            <a:ext cx="3294744" cy="1561739"/>
            <a:chOff x="14811829" y="11728283"/>
            <a:chExt cx="3294744" cy="1561739"/>
          </a:xfrm>
        </p:grpSpPr>
        <p:pic>
          <p:nvPicPr>
            <p:cNvPr id="12" name="Graphic 11" descr="Traffic light with solid fill">
              <a:extLst>
                <a:ext uri="{FF2B5EF4-FFF2-40B4-BE49-F238E27FC236}">
                  <a16:creationId xmlns:a16="http://schemas.microsoft.com/office/drawing/2014/main" id="{58982111-0A66-89EA-2C88-489DDDC2D5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45112" y="11728283"/>
              <a:ext cx="914400" cy="914400"/>
            </a:xfrm>
            <a:prstGeom prst="rect">
              <a:avLst/>
            </a:prstGeom>
          </p:spPr>
        </p:pic>
        <p:pic>
          <p:nvPicPr>
            <p:cNvPr id="13" name="Graphic 12" descr="Car with solid fill">
              <a:extLst>
                <a:ext uri="{FF2B5EF4-FFF2-40B4-BE49-F238E27FC236}">
                  <a16:creationId xmlns:a16="http://schemas.microsoft.com/office/drawing/2014/main" id="{A401E80A-795C-F7FF-EC61-A5C0809B71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11829" y="12375622"/>
              <a:ext cx="914400" cy="914400"/>
            </a:xfrm>
            <a:prstGeom prst="rect">
              <a:avLst/>
            </a:prstGeom>
          </p:spPr>
        </p:pic>
        <p:pic>
          <p:nvPicPr>
            <p:cNvPr id="14" name="Graphic 13" descr="Car with solid fill">
              <a:extLst>
                <a:ext uri="{FF2B5EF4-FFF2-40B4-BE49-F238E27FC236}">
                  <a16:creationId xmlns:a16="http://schemas.microsoft.com/office/drawing/2014/main" id="{95FDF948-1BC5-B4F7-1515-4C4A1C90E2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7192173" y="12375622"/>
              <a:ext cx="914400" cy="914400"/>
            </a:xfrm>
            <a:prstGeom prst="rect">
              <a:avLst/>
            </a:prstGeom>
          </p:spPr>
        </p:pic>
      </p:grpSp>
      <p:pic>
        <p:nvPicPr>
          <p:cNvPr id="3" name="Dillon Logo">
            <a:extLst>
              <a:ext uri="{FF2B5EF4-FFF2-40B4-BE49-F238E27FC236}">
                <a16:creationId xmlns:a16="http://schemas.microsoft.com/office/drawing/2014/main" id="{BCB257C6-7E60-C1E3-079C-4A37FCA91DC0}"/>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48008" y="20452561"/>
            <a:ext cx="3290124" cy="617591"/>
          </a:xfrm>
          <a:prstGeom prst="rect">
            <a:avLst/>
          </a:prstGeom>
        </p:spPr>
      </p:pic>
      <p:pic>
        <p:nvPicPr>
          <p:cNvPr id="17" name="Picture 16" descr="A logo for a company&#10;&#10;Description automatically generated">
            <a:extLst>
              <a:ext uri="{FF2B5EF4-FFF2-40B4-BE49-F238E27FC236}">
                <a16:creationId xmlns:a16="http://schemas.microsoft.com/office/drawing/2014/main" id="{582424D1-F9DE-A21D-C43F-8E7089D1D817}"/>
              </a:ext>
            </a:extLst>
          </p:cNvPr>
          <p:cNvPicPr>
            <a:picLocks noChangeAspect="1"/>
          </p:cNvPicPr>
          <p:nvPr/>
        </p:nvPicPr>
        <p:blipFill rotWithShape="1">
          <a:blip r:embed="rId8">
            <a:extLst>
              <a:ext uri="{28A0092B-C50C-407E-A947-70E740481C1C}">
                <a14:useLocalDpi xmlns:a14="http://schemas.microsoft.com/office/drawing/2010/main" val="0"/>
              </a:ext>
            </a:extLst>
          </a:blip>
          <a:srcRect b="13805"/>
          <a:stretch/>
        </p:blipFill>
        <p:spPr>
          <a:xfrm>
            <a:off x="380881" y="18880557"/>
            <a:ext cx="3290124" cy="2835926"/>
          </a:xfrm>
          <a:prstGeom prst="rect">
            <a:avLst/>
          </a:prstGeom>
        </p:spPr>
      </p:pic>
      <p:sp>
        <p:nvSpPr>
          <p:cNvPr id="18" name="TextBox 17">
            <a:extLst>
              <a:ext uri="{FF2B5EF4-FFF2-40B4-BE49-F238E27FC236}">
                <a16:creationId xmlns:a16="http://schemas.microsoft.com/office/drawing/2014/main" id="{C84AB03B-E109-8FD3-6110-F63C4F1EAD03}"/>
              </a:ext>
            </a:extLst>
          </p:cNvPr>
          <p:cNvSpPr txBox="1"/>
          <p:nvPr/>
        </p:nvSpPr>
        <p:spPr>
          <a:xfrm>
            <a:off x="8023123" y="21133781"/>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OFFICIAL PLAN</a:t>
            </a:r>
            <a:endParaRPr lang="en-CA" sz="2400" b="1" kern="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E67023BB-B2B2-2B3A-5308-B2AEF2198521}"/>
              </a:ext>
            </a:extLst>
          </p:cNvPr>
          <p:cNvCxnSpPr>
            <a:cxnSpLocks/>
          </p:cNvCxnSpPr>
          <p:nvPr/>
        </p:nvCxnSpPr>
        <p:spPr>
          <a:xfrm flipH="1">
            <a:off x="8023123" y="20883228"/>
            <a:ext cx="24376832" cy="4401"/>
          </a:xfrm>
          <a:prstGeom prst="line">
            <a:avLst/>
          </a:prstGeom>
        </p:spPr>
        <p:style>
          <a:lnRef idx="2">
            <a:schemeClr val="accent1"/>
          </a:lnRef>
          <a:fillRef idx="0">
            <a:schemeClr val="accent1"/>
          </a:fillRef>
          <a:effectRef idx="1">
            <a:schemeClr val="accent1"/>
          </a:effectRef>
          <a:fontRef idx="minor">
            <a:schemeClr val="tx1"/>
          </a:fontRef>
        </p:style>
      </p:cxnSp>
      <p:sp>
        <p:nvSpPr>
          <p:cNvPr id="47" name="Rounded Rectangle 11">
            <a:extLst>
              <a:ext uri="{FF2B5EF4-FFF2-40B4-BE49-F238E27FC236}">
                <a16:creationId xmlns:a16="http://schemas.microsoft.com/office/drawing/2014/main" id="{7AEEBCE8-C275-0673-ABED-47BD25ECBF23}"/>
              </a:ext>
              <a:ext uri="{C183D7F6-B498-43B3-948B-1728B52AA6E4}">
                <adec:decorative xmlns:adec="http://schemas.microsoft.com/office/drawing/2017/decorative" val="1"/>
              </a:ext>
            </a:extLst>
          </p:cNvPr>
          <p:cNvSpPr/>
          <p:nvPr/>
        </p:nvSpPr>
        <p:spPr>
          <a:xfrm>
            <a:off x="1877956" y="6581870"/>
            <a:ext cx="6428754" cy="10300597"/>
          </a:xfrm>
          <a:prstGeom prst="roundRect">
            <a:avLst/>
          </a:prstGeom>
          <a:solidFill>
            <a:schemeClr val="bg1"/>
          </a:solidFill>
          <a:ln w="155575">
            <a:solidFill>
              <a:srgbClr val="0093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91759">
              <a:buClr>
                <a:srgbClr val="000000"/>
              </a:buClr>
              <a:defRPr/>
            </a:pPr>
            <a:endParaRPr lang="en-CA" sz="1180" kern="0" dirty="0">
              <a:solidFill>
                <a:srgbClr val="FFFFFF"/>
              </a:solidFill>
              <a:latin typeface="Arial"/>
              <a:sym typeface="Arial"/>
            </a:endParaRPr>
          </a:p>
        </p:txBody>
      </p:sp>
      <p:sp>
        <p:nvSpPr>
          <p:cNvPr id="48" name="Rounded Rectangle 12">
            <a:extLst>
              <a:ext uri="{FF2B5EF4-FFF2-40B4-BE49-F238E27FC236}">
                <a16:creationId xmlns:a16="http://schemas.microsoft.com/office/drawing/2014/main" id="{60850038-4126-B4E3-04D7-76DAE6246E11}"/>
              </a:ext>
              <a:ext uri="{C183D7F6-B498-43B3-948B-1728B52AA6E4}">
                <adec:decorative xmlns:adec="http://schemas.microsoft.com/office/drawing/2017/decorative" val="1"/>
              </a:ext>
            </a:extLst>
          </p:cNvPr>
          <p:cNvSpPr/>
          <p:nvPr/>
        </p:nvSpPr>
        <p:spPr>
          <a:xfrm>
            <a:off x="9528284" y="6500375"/>
            <a:ext cx="6428754" cy="10300597"/>
          </a:xfrm>
          <a:prstGeom prst="roundRect">
            <a:avLst/>
          </a:prstGeom>
          <a:solidFill>
            <a:schemeClr val="bg1"/>
          </a:solidFill>
          <a:ln w="155575">
            <a:solidFill>
              <a:srgbClr val="0093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91759">
              <a:buClr>
                <a:srgbClr val="000000"/>
              </a:buClr>
              <a:defRPr/>
            </a:pPr>
            <a:endParaRPr lang="en-CA" sz="1180" kern="0" dirty="0">
              <a:solidFill>
                <a:srgbClr val="FFFFFF"/>
              </a:solidFill>
              <a:latin typeface="Arial"/>
              <a:sym typeface="Arial"/>
            </a:endParaRPr>
          </a:p>
        </p:txBody>
      </p:sp>
      <p:sp>
        <p:nvSpPr>
          <p:cNvPr id="49" name="Rounded Rectangle 13">
            <a:extLst>
              <a:ext uri="{FF2B5EF4-FFF2-40B4-BE49-F238E27FC236}">
                <a16:creationId xmlns:a16="http://schemas.microsoft.com/office/drawing/2014/main" id="{F4CE1DA3-2F0D-34FE-16E2-39FF31D4C09B}"/>
              </a:ext>
              <a:ext uri="{C183D7F6-B498-43B3-948B-1728B52AA6E4}">
                <adec:decorative xmlns:adec="http://schemas.microsoft.com/office/drawing/2017/decorative" val="1"/>
              </a:ext>
            </a:extLst>
          </p:cNvPr>
          <p:cNvSpPr/>
          <p:nvPr/>
        </p:nvSpPr>
        <p:spPr>
          <a:xfrm>
            <a:off x="17178610" y="6465308"/>
            <a:ext cx="6428754" cy="10300597"/>
          </a:xfrm>
          <a:prstGeom prst="roundRect">
            <a:avLst/>
          </a:prstGeom>
          <a:solidFill>
            <a:schemeClr val="bg1"/>
          </a:solidFill>
          <a:ln w="155575">
            <a:solidFill>
              <a:srgbClr val="0093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91759">
              <a:buClr>
                <a:srgbClr val="000000"/>
              </a:buClr>
              <a:defRPr/>
            </a:pPr>
            <a:endParaRPr lang="en-CA" sz="1180" kern="0" dirty="0">
              <a:solidFill>
                <a:srgbClr val="FFFFFF"/>
              </a:solidFill>
              <a:latin typeface="Arial"/>
              <a:sym typeface="Arial"/>
            </a:endParaRPr>
          </a:p>
        </p:txBody>
      </p:sp>
      <p:sp>
        <p:nvSpPr>
          <p:cNvPr id="51" name="TextBox 50">
            <a:extLst>
              <a:ext uri="{FF2B5EF4-FFF2-40B4-BE49-F238E27FC236}">
                <a16:creationId xmlns:a16="http://schemas.microsoft.com/office/drawing/2014/main" id="{FC7FD4AF-B17D-D738-BE33-989B3940AC2C}"/>
              </a:ext>
            </a:extLst>
          </p:cNvPr>
          <p:cNvSpPr txBox="1"/>
          <p:nvPr/>
        </p:nvSpPr>
        <p:spPr>
          <a:xfrm>
            <a:off x="2211403" y="11699999"/>
            <a:ext cx="5789491" cy="2972609"/>
          </a:xfrm>
          <a:prstGeom prst="rect">
            <a:avLst/>
          </a:prstGeom>
          <a:noFill/>
        </p:spPr>
        <p:txBody>
          <a:bodyPr wrap="square" rtlCol="0">
            <a:spAutoFit/>
          </a:bodyPr>
          <a:lstStyle/>
          <a:p>
            <a:pPr algn="ctr" defTabSz="3291759">
              <a:buClr>
                <a:srgbClr val="000000"/>
              </a:buClr>
              <a:defRPr/>
            </a:pPr>
            <a:r>
              <a:rPr lang="en-CA" sz="4679" b="1" kern="0" dirty="0">
                <a:solidFill>
                  <a:srgbClr val="595959"/>
                </a:solidFill>
                <a:latin typeface="Poppins"/>
                <a:cs typeface="Arial"/>
                <a:sym typeface="Arial"/>
              </a:rPr>
              <a:t>Modernizing the Official Plan – current OP was adopted in 2013</a:t>
            </a:r>
          </a:p>
        </p:txBody>
      </p:sp>
      <p:sp>
        <p:nvSpPr>
          <p:cNvPr id="52" name="TextBox 51">
            <a:extLst>
              <a:ext uri="{FF2B5EF4-FFF2-40B4-BE49-F238E27FC236}">
                <a16:creationId xmlns:a16="http://schemas.microsoft.com/office/drawing/2014/main" id="{6311AC69-CE20-69EB-C8AA-A9D31FEFAE2A}"/>
              </a:ext>
            </a:extLst>
          </p:cNvPr>
          <p:cNvSpPr txBox="1"/>
          <p:nvPr/>
        </p:nvSpPr>
        <p:spPr>
          <a:xfrm>
            <a:off x="9736659" y="11699996"/>
            <a:ext cx="6012004" cy="2972609"/>
          </a:xfrm>
          <a:prstGeom prst="rect">
            <a:avLst/>
          </a:prstGeom>
          <a:noFill/>
        </p:spPr>
        <p:txBody>
          <a:bodyPr wrap="square" rtlCol="0">
            <a:spAutoFit/>
          </a:bodyPr>
          <a:lstStyle/>
          <a:p>
            <a:pPr algn="ctr" defTabSz="3291759">
              <a:buClr>
                <a:srgbClr val="000000"/>
              </a:buClr>
              <a:defRPr/>
            </a:pPr>
            <a:r>
              <a:rPr lang="en-CA" sz="4679" b="1" kern="0" dirty="0">
                <a:solidFill>
                  <a:srgbClr val="595959"/>
                </a:solidFill>
                <a:latin typeface="Poppins"/>
                <a:cs typeface="Arial"/>
                <a:sym typeface="Arial"/>
              </a:rPr>
              <a:t>Complying with the need to regularly update our Official Plan</a:t>
            </a:r>
          </a:p>
        </p:txBody>
      </p:sp>
      <p:sp>
        <p:nvSpPr>
          <p:cNvPr id="53" name="TextBox 52">
            <a:extLst>
              <a:ext uri="{FF2B5EF4-FFF2-40B4-BE49-F238E27FC236}">
                <a16:creationId xmlns:a16="http://schemas.microsoft.com/office/drawing/2014/main" id="{6126AE62-906E-21EF-91C0-BF0CA0577680}"/>
              </a:ext>
            </a:extLst>
          </p:cNvPr>
          <p:cNvSpPr txBox="1"/>
          <p:nvPr/>
        </p:nvSpPr>
        <p:spPr>
          <a:xfrm>
            <a:off x="17178607" y="11699995"/>
            <a:ext cx="6428754" cy="3692678"/>
          </a:xfrm>
          <a:prstGeom prst="rect">
            <a:avLst/>
          </a:prstGeom>
          <a:noFill/>
        </p:spPr>
        <p:txBody>
          <a:bodyPr wrap="square" rtlCol="0">
            <a:spAutoFit/>
          </a:bodyPr>
          <a:lstStyle/>
          <a:p>
            <a:pPr algn="ctr" defTabSz="3291759">
              <a:buClr>
                <a:srgbClr val="000000"/>
              </a:buClr>
              <a:defRPr/>
            </a:pPr>
            <a:r>
              <a:rPr lang="en-CA" sz="4679" b="1" kern="0" dirty="0">
                <a:solidFill>
                  <a:srgbClr val="595959"/>
                </a:solidFill>
                <a:latin typeface="Poppins"/>
                <a:cs typeface="Arial"/>
                <a:sym typeface="Arial"/>
              </a:rPr>
              <a:t>Addressing key Provincial policy changes, including the new Provincial Planning Statement </a:t>
            </a:r>
          </a:p>
        </p:txBody>
      </p:sp>
      <p:sp>
        <p:nvSpPr>
          <p:cNvPr id="54" name="TextBox 53">
            <a:extLst>
              <a:ext uri="{FF2B5EF4-FFF2-40B4-BE49-F238E27FC236}">
                <a16:creationId xmlns:a16="http://schemas.microsoft.com/office/drawing/2014/main" id="{13CD74DE-556B-91FA-215A-443535481970}"/>
              </a:ext>
            </a:extLst>
          </p:cNvPr>
          <p:cNvSpPr txBox="1"/>
          <p:nvPr/>
        </p:nvSpPr>
        <p:spPr>
          <a:xfrm>
            <a:off x="24828940" y="11699996"/>
            <a:ext cx="6481547" cy="3692678"/>
          </a:xfrm>
          <a:prstGeom prst="rect">
            <a:avLst/>
          </a:prstGeom>
          <a:noFill/>
        </p:spPr>
        <p:txBody>
          <a:bodyPr wrap="square" rtlCol="0">
            <a:spAutoFit/>
          </a:bodyPr>
          <a:lstStyle/>
          <a:p>
            <a:pPr algn="ctr" defTabSz="3291759">
              <a:buClr>
                <a:srgbClr val="000000"/>
              </a:buClr>
              <a:defRPr/>
            </a:pPr>
            <a:r>
              <a:rPr lang="en-US" sz="4679" b="1" kern="0" dirty="0">
                <a:solidFill>
                  <a:srgbClr val="595959"/>
                </a:solidFill>
                <a:latin typeface="Poppins"/>
                <a:cs typeface="Arial"/>
                <a:sym typeface="Arial"/>
              </a:rPr>
              <a:t>Meeting the</a:t>
            </a:r>
            <a:r>
              <a:rPr lang="en-CA" sz="4679" b="1" kern="0" dirty="0">
                <a:solidFill>
                  <a:srgbClr val="595959"/>
                </a:solidFill>
                <a:latin typeface="Poppins"/>
                <a:cs typeface="Arial"/>
                <a:sym typeface="Arial"/>
              </a:rPr>
              <a:t> changing needs of Smiths Falls residents and businesses </a:t>
            </a:r>
          </a:p>
        </p:txBody>
      </p:sp>
      <p:pic>
        <p:nvPicPr>
          <p:cNvPr id="55" name="Picture 54">
            <a:extLst>
              <a:ext uri="{FF2B5EF4-FFF2-40B4-BE49-F238E27FC236}">
                <a16:creationId xmlns:a16="http://schemas.microsoft.com/office/drawing/2014/main" id="{2F1C05D2-A2C9-3D1A-DD7F-BB13FEDEED66}"/>
              </a:ext>
              <a:ext uri="{C183D7F6-B498-43B3-948B-1728B52AA6E4}">
                <adec:decorative xmlns:adec="http://schemas.microsoft.com/office/drawing/2017/decorative" val="1"/>
              </a:ext>
            </a:extLst>
          </p:cNvPr>
          <p:cNvPicPr>
            <a:picLocks noChangeAspect="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442504" y="7768124"/>
            <a:ext cx="3299651" cy="3299651"/>
          </a:xfrm>
          <a:prstGeom prst="rect">
            <a:avLst/>
          </a:prstGeom>
        </p:spPr>
      </p:pic>
      <p:pic>
        <p:nvPicPr>
          <p:cNvPr id="56" name="Picture 55">
            <a:extLst>
              <a:ext uri="{FF2B5EF4-FFF2-40B4-BE49-F238E27FC236}">
                <a16:creationId xmlns:a16="http://schemas.microsoft.com/office/drawing/2014/main" id="{D19A0C80-BCB5-ADFD-67BA-1ED78ED0C1AB}"/>
              </a:ext>
              <a:ext uri="{C183D7F6-B498-43B3-948B-1728B52AA6E4}">
                <adec:decorative xmlns:adec="http://schemas.microsoft.com/office/drawing/2017/decorative" val="1"/>
              </a:ext>
            </a:extLst>
          </p:cNvPr>
          <p:cNvPicPr>
            <a:picLocks noChangeAspect="1"/>
          </p:cNvPicPr>
          <p:nvPr/>
        </p:nvPicPr>
        <p:blipFill>
          <a:blip r:embed="rId1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836511" y="7323461"/>
            <a:ext cx="3820875" cy="3820875"/>
          </a:xfrm>
          <a:prstGeom prst="rect">
            <a:avLst/>
          </a:prstGeom>
        </p:spPr>
      </p:pic>
      <p:pic>
        <p:nvPicPr>
          <p:cNvPr id="57" name="Picture 56">
            <a:extLst>
              <a:ext uri="{FF2B5EF4-FFF2-40B4-BE49-F238E27FC236}">
                <a16:creationId xmlns:a16="http://schemas.microsoft.com/office/drawing/2014/main" id="{2B90CD26-3F89-EDE0-0488-BABD52BFB04A}"/>
              </a:ext>
              <a:ext uri="{C183D7F6-B498-43B3-948B-1728B52AA6E4}">
                <adec:decorative xmlns:adec="http://schemas.microsoft.com/office/drawing/2017/decorative" val="1"/>
              </a:ext>
            </a:extLst>
          </p:cNvPr>
          <p:cNvPicPr>
            <a:picLocks noChangeAspect="1"/>
          </p:cNvPicPr>
          <p:nvPr/>
        </p:nvPicPr>
        <p:blipFill>
          <a:blip r:embed="rId11">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8611848" y="7549180"/>
            <a:ext cx="3737534" cy="3737534"/>
          </a:xfrm>
          <a:prstGeom prst="rect">
            <a:avLst/>
          </a:prstGeom>
        </p:spPr>
      </p:pic>
      <p:pic>
        <p:nvPicPr>
          <p:cNvPr id="58" name="Picture 57">
            <a:extLst>
              <a:ext uri="{FF2B5EF4-FFF2-40B4-BE49-F238E27FC236}">
                <a16:creationId xmlns:a16="http://schemas.microsoft.com/office/drawing/2014/main" id="{0F9D78AF-83D5-A8F4-97E0-534C0016B2AC}"/>
              </a:ext>
              <a:ext uri="{C183D7F6-B498-43B3-948B-1728B52AA6E4}">
                <adec:decorative xmlns:adec="http://schemas.microsoft.com/office/drawing/2017/decorative" val="1"/>
              </a:ext>
            </a:extLst>
          </p:cNvPr>
          <p:cNvPicPr>
            <a:picLocks noChangeAspect="1"/>
          </p:cNvPicPr>
          <p:nvPr/>
        </p:nvPicPr>
        <p:blipFill>
          <a:blip r:embed="rId1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5972930" y="7137115"/>
            <a:ext cx="4193567" cy="4193567"/>
          </a:xfrm>
          <a:prstGeom prst="rect">
            <a:avLst/>
          </a:prstGeom>
        </p:spPr>
      </p:pic>
      <p:sp>
        <p:nvSpPr>
          <p:cNvPr id="60" name="TextBox 59">
            <a:extLst>
              <a:ext uri="{FF2B5EF4-FFF2-40B4-BE49-F238E27FC236}">
                <a16:creationId xmlns:a16="http://schemas.microsoft.com/office/drawing/2014/main" id="{316754AF-C5FF-FFE6-D34E-DDB081A37443}"/>
              </a:ext>
            </a:extLst>
          </p:cNvPr>
          <p:cNvSpPr txBox="1"/>
          <p:nvPr/>
        </p:nvSpPr>
        <p:spPr>
          <a:xfrm>
            <a:off x="1406578" y="4275176"/>
            <a:ext cx="16660162" cy="1015663"/>
          </a:xfrm>
          <a:prstGeom prst="rect">
            <a:avLst/>
          </a:prstGeom>
          <a:noFill/>
        </p:spPr>
        <p:txBody>
          <a:bodyPr wrap="square" rtlCol="0">
            <a:spAutoFit/>
          </a:bodyPr>
          <a:lstStyle/>
          <a:p>
            <a:pPr algn="ctr"/>
            <a:r>
              <a:rPr lang="en-US" sz="6000" b="1" dirty="0">
                <a:solidFill>
                  <a:schemeClr val="tx1">
                    <a:lumMod val="65000"/>
                    <a:lumOff val="35000"/>
                  </a:schemeClr>
                </a:solidFill>
                <a:latin typeface="Arial" panose="020B0604020202020204" pitchFamily="34" charset="0"/>
                <a:cs typeface="Arial" panose="020B0604020202020204" pitchFamily="34" charset="0"/>
              </a:rPr>
              <a:t>Why are we undertaking this project now? </a:t>
            </a:r>
          </a:p>
        </p:txBody>
      </p:sp>
    </p:spTree>
    <p:extLst>
      <p:ext uri="{BB962C8B-B14F-4D97-AF65-F5344CB8AC3E}">
        <p14:creationId xmlns:p14="http://schemas.microsoft.com/office/powerpoint/2010/main" val="18072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66081-7A1D-5780-B366-68C19CE03213}"/>
            </a:ext>
          </a:extLst>
        </p:cNvPr>
        <p:cNvGrpSpPr/>
        <p:nvPr/>
      </p:nvGrpSpPr>
      <p:grpSpPr>
        <a:xfrm>
          <a:off x="0" y="0"/>
          <a:ext cx="0" cy="0"/>
          <a:chOff x="0" y="0"/>
          <a:chExt cx="0" cy="0"/>
        </a:xfrm>
      </p:grpSpPr>
      <p:pic>
        <p:nvPicPr>
          <p:cNvPr id="9" name="Picture 8" descr="A colorful timeline with text&#10;&#10;AI-generated content may be incorrect.">
            <a:extLst>
              <a:ext uri="{FF2B5EF4-FFF2-40B4-BE49-F238E27FC236}">
                <a16:creationId xmlns:a16="http://schemas.microsoft.com/office/drawing/2014/main" id="{EFA13B28-6B01-2331-C6E6-EBAB24ABB4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712875"/>
            <a:ext cx="32918399" cy="18517757"/>
          </a:xfrm>
          <a:prstGeom prst="rect">
            <a:avLst/>
          </a:prstGeom>
        </p:spPr>
      </p:pic>
      <p:sp>
        <p:nvSpPr>
          <p:cNvPr id="5" name="Rectangle 4">
            <a:extLst>
              <a:ext uri="{FF2B5EF4-FFF2-40B4-BE49-F238E27FC236}">
                <a16:creationId xmlns:a16="http://schemas.microsoft.com/office/drawing/2014/main" id="{77894AF2-CED3-7159-DE9B-8330F8E79D67}"/>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Rectangle 5">
            <a:extLst>
              <a:ext uri="{FF2B5EF4-FFF2-40B4-BE49-F238E27FC236}">
                <a16:creationId xmlns:a16="http://schemas.microsoft.com/office/drawing/2014/main" id="{EC6F112C-F1B4-75E1-1D86-6D048559738E}"/>
              </a:ext>
            </a:extLst>
          </p:cNvPr>
          <p:cNvSpPr/>
          <p:nvPr/>
        </p:nvSpPr>
        <p:spPr>
          <a:xfrm>
            <a:off x="-2261069" y="229117"/>
            <a:ext cx="29837514"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dirty="0">
                <a:solidFill>
                  <a:schemeClr val="bg1"/>
                </a:solidFill>
                <a:latin typeface="Arial" panose="020B0604020202020204" pitchFamily="34" charset="0"/>
                <a:cs typeface="Arial" panose="020B0604020202020204" pitchFamily="34" charset="0"/>
              </a:rPr>
              <a:t>Official Plan Process and Timeline </a:t>
            </a:r>
            <a:endParaRPr lang="en-CA" sz="11500" b="1" dirty="0">
              <a:solidFill>
                <a:schemeClr val="bg1"/>
              </a:solidFill>
              <a:latin typeface="Arial" panose="020B0604020202020204" pitchFamily="34" charset="0"/>
              <a:cs typeface="Arial" panose="020B0604020202020204" pitchFamily="34" charset="0"/>
            </a:endParaRPr>
          </a:p>
        </p:txBody>
      </p:sp>
      <p:pic>
        <p:nvPicPr>
          <p:cNvPr id="3" name="Dillon Logo">
            <a:extLst>
              <a:ext uri="{FF2B5EF4-FFF2-40B4-BE49-F238E27FC236}">
                <a16:creationId xmlns:a16="http://schemas.microsoft.com/office/drawing/2014/main" id="{6D6D1E13-4116-A95C-DD19-09126C6706B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8008" y="20452561"/>
            <a:ext cx="3290124" cy="617591"/>
          </a:xfrm>
          <a:prstGeom prst="rect">
            <a:avLst/>
          </a:prstGeom>
        </p:spPr>
      </p:pic>
      <p:pic>
        <p:nvPicPr>
          <p:cNvPr id="17" name="Picture 16" descr="A logo for a company&#10;&#10;Description automatically generated">
            <a:extLst>
              <a:ext uri="{FF2B5EF4-FFF2-40B4-BE49-F238E27FC236}">
                <a16:creationId xmlns:a16="http://schemas.microsoft.com/office/drawing/2014/main" id="{E63B96D5-40BB-9C31-0D43-3BE9E6B174D6}"/>
              </a:ext>
            </a:extLst>
          </p:cNvPr>
          <p:cNvPicPr>
            <a:picLocks noChangeAspect="1"/>
          </p:cNvPicPr>
          <p:nvPr/>
        </p:nvPicPr>
        <p:blipFill rotWithShape="1">
          <a:blip r:embed="rId5">
            <a:extLst>
              <a:ext uri="{28A0092B-C50C-407E-A947-70E740481C1C}">
                <a14:useLocalDpi xmlns:a14="http://schemas.microsoft.com/office/drawing/2010/main" val="0"/>
              </a:ext>
            </a:extLst>
          </a:blip>
          <a:srcRect b="13805"/>
          <a:stretch/>
        </p:blipFill>
        <p:spPr>
          <a:xfrm>
            <a:off x="380881" y="18880557"/>
            <a:ext cx="3290124" cy="2835926"/>
          </a:xfrm>
          <a:prstGeom prst="rect">
            <a:avLst/>
          </a:prstGeom>
        </p:spPr>
      </p:pic>
      <p:sp>
        <p:nvSpPr>
          <p:cNvPr id="18" name="TextBox 17">
            <a:extLst>
              <a:ext uri="{FF2B5EF4-FFF2-40B4-BE49-F238E27FC236}">
                <a16:creationId xmlns:a16="http://schemas.microsoft.com/office/drawing/2014/main" id="{35342385-E3CD-A397-C4CF-C1D22AE1BAFF}"/>
              </a:ext>
            </a:extLst>
          </p:cNvPr>
          <p:cNvSpPr txBox="1"/>
          <p:nvPr/>
        </p:nvSpPr>
        <p:spPr>
          <a:xfrm>
            <a:off x="8023123" y="21133781"/>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OFFICIAL PLAN</a:t>
            </a:r>
            <a:endParaRPr lang="en-CA" sz="2400" b="1" kern="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4BD5C8EB-82D9-9B71-44A5-ECEB6CCEFB38}"/>
              </a:ext>
            </a:extLst>
          </p:cNvPr>
          <p:cNvCxnSpPr>
            <a:cxnSpLocks/>
          </p:cNvCxnSpPr>
          <p:nvPr/>
        </p:nvCxnSpPr>
        <p:spPr>
          <a:xfrm flipH="1">
            <a:off x="8023123" y="20883228"/>
            <a:ext cx="24376832" cy="4401"/>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961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67B5A-C2F7-5214-5F72-5E70331DEDE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ACBEE3E-46DF-071B-8C21-AD06AA4B2AE2}"/>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2E2166AA-A8D3-EDD0-6149-11FF5BB9431C}"/>
              </a:ext>
            </a:extLst>
          </p:cNvPr>
          <p:cNvSpPr/>
          <p:nvPr/>
        </p:nvSpPr>
        <p:spPr>
          <a:xfrm>
            <a:off x="-137705" y="165488"/>
            <a:ext cx="18921005"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dirty="0">
                <a:solidFill>
                  <a:schemeClr val="bg1"/>
                </a:solidFill>
                <a:latin typeface="Arial" panose="020B0604020202020204" pitchFamily="34" charset="0"/>
                <a:cs typeface="Arial" panose="020B0604020202020204" pitchFamily="34" charset="0"/>
              </a:rPr>
              <a:t>OP – Key Elements  (1/2)</a:t>
            </a:r>
            <a:endParaRPr lang="en-CA" sz="11500" b="1" dirty="0">
              <a:solidFill>
                <a:schemeClr val="bg1"/>
              </a:solidFill>
              <a:latin typeface="Arial" panose="020B0604020202020204" pitchFamily="34" charset="0"/>
              <a:cs typeface="Arial" panose="020B0604020202020204" pitchFamily="34" charset="0"/>
            </a:endParaRPr>
          </a:p>
        </p:txBody>
      </p:sp>
      <p:pic>
        <p:nvPicPr>
          <p:cNvPr id="3" name="Dillon Logo">
            <a:extLst>
              <a:ext uri="{FF2B5EF4-FFF2-40B4-BE49-F238E27FC236}">
                <a16:creationId xmlns:a16="http://schemas.microsoft.com/office/drawing/2014/main" id="{D0573D45-4EDC-4E2E-C4B1-26DB918A561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8008" y="20452561"/>
            <a:ext cx="3290124" cy="617591"/>
          </a:xfrm>
          <a:prstGeom prst="rect">
            <a:avLst/>
          </a:prstGeom>
        </p:spPr>
      </p:pic>
      <p:pic>
        <p:nvPicPr>
          <p:cNvPr id="17" name="Picture 16" descr="A logo for a company&#10;&#10;Description automatically generated">
            <a:extLst>
              <a:ext uri="{FF2B5EF4-FFF2-40B4-BE49-F238E27FC236}">
                <a16:creationId xmlns:a16="http://schemas.microsoft.com/office/drawing/2014/main" id="{7195434E-1EE4-A54E-C4CD-91CD0A78C4A4}"/>
              </a:ext>
            </a:extLst>
          </p:cNvPr>
          <p:cNvPicPr>
            <a:picLocks noChangeAspect="1"/>
          </p:cNvPicPr>
          <p:nvPr/>
        </p:nvPicPr>
        <p:blipFill rotWithShape="1">
          <a:blip r:embed="rId4">
            <a:extLst>
              <a:ext uri="{28A0092B-C50C-407E-A947-70E740481C1C}">
                <a14:useLocalDpi xmlns:a14="http://schemas.microsoft.com/office/drawing/2010/main" val="0"/>
              </a:ext>
            </a:extLst>
          </a:blip>
          <a:srcRect b="13805"/>
          <a:stretch/>
        </p:blipFill>
        <p:spPr>
          <a:xfrm>
            <a:off x="380881" y="18880557"/>
            <a:ext cx="3290124" cy="2835926"/>
          </a:xfrm>
          <a:prstGeom prst="rect">
            <a:avLst/>
          </a:prstGeom>
        </p:spPr>
      </p:pic>
      <p:sp>
        <p:nvSpPr>
          <p:cNvPr id="18" name="TextBox 17">
            <a:extLst>
              <a:ext uri="{FF2B5EF4-FFF2-40B4-BE49-F238E27FC236}">
                <a16:creationId xmlns:a16="http://schemas.microsoft.com/office/drawing/2014/main" id="{7FC9CBAC-AC2B-327A-2800-45E4496F10F7}"/>
              </a:ext>
            </a:extLst>
          </p:cNvPr>
          <p:cNvSpPr txBox="1"/>
          <p:nvPr/>
        </p:nvSpPr>
        <p:spPr>
          <a:xfrm>
            <a:off x="8023123" y="21133781"/>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OFFICIAL</a:t>
            </a:r>
            <a:r>
              <a:rPr lang="en-CA" sz="3600" b="1" kern="0" dirty="0">
                <a:solidFill>
                  <a:schemeClr val="tx1">
                    <a:lumMod val="65000"/>
                    <a:lumOff val="35000"/>
                  </a:schemeClr>
                </a:solidFill>
                <a:latin typeface="Arial" panose="020B0604020202020204" pitchFamily="34" charset="0"/>
                <a:cs typeface="Arial" panose="020B0604020202020204" pitchFamily="34" charset="0"/>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PLAN</a:t>
            </a:r>
            <a:endParaRPr lang="en-CA" sz="2400" b="1" kern="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3AF87AF3-E0E6-C620-3E07-F440CEA16638}"/>
              </a:ext>
            </a:extLst>
          </p:cNvPr>
          <p:cNvCxnSpPr>
            <a:cxnSpLocks/>
          </p:cNvCxnSpPr>
          <p:nvPr/>
        </p:nvCxnSpPr>
        <p:spPr>
          <a:xfrm flipH="1">
            <a:off x="8023123" y="20883228"/>
            <a:ext cx="24376832" cy="4401"/>
          </a:xfrm>
          <a:prstGeom prst="line">
            <a:avLst/>
          </a:prstGeom>
        </p:spPr>
        <p:style>
          <a:lnRef idx="2">
            <a:schemeClr val="accent1"/>
          </a:lnRef>
          <a:fillRef idx="0">
            <a:schemeClr val="accent1"/>
          </a:fillRef>
          <a:effectRef idx="1">
            <a:schemeClr val="accent1"/>
          </a:effectRef>
          <a:fontRef idx="minor">
            <a:schemeClr val="tx1"/>
          </a:fontRef>
        </p:style>
      </p:cxnSp>
      <p:sp>
        <p:nvSpPr>
          <p:cNvPr id="2" name="Rounded Rectangle 76">
            <a:extLst>
              <a:ext uri="{FF2B5EF4-FFF2-40B4-BE49-F238E27FC236}">
                <a16:creationId xmlns:a16="http://schemas.microsoft.com/office/drawing/2014/main" id="{A6156ECC-6FBE-3BF6-ED39-57C04209B7D5}"/>
              </a:ext>
            </a:extLst>
          </p:cNvPr>
          <p:cNvSpPr>
            <a:spLocks/>
          </p:cNvSpPr>
          <p:nvPr/>
        </p:nvSpPr>
        <p:spPr>
          <a:xfrm>
            <a:off x="3848008" y="6436892"/>
            <a:ext cx="28156709" cy="6195751"/>
          </a:xfrm>
          <a:prstGeom prst="roundRect">
            <a:avLst>
              <a:gd name="adj" fmla="val 9660"/>
            </a:avLst>
          </a:prstGeom>
          <a:solidFill>
            <a:schemeClr val="accent1"/>
          </a:solidFill>
          <a:ln w="12700" cap="flat" cmpd="sng" algn="ctr">
            <a:noFill/>
            <a:prstDash val="solid"/>
            <a:miter lim="800000"/>
          </a:ln>
          <a:effectLst/>
        </p:spPr>
        <p:txBody>
          <a:bodyPr rtlCol="0" anchor="ctr"/>
          <a:lstStyle/>
          <a:p>
            <a:endParaRPr lang="en-US" sz="500" dirty="0">
              <a:solidFill>
                <a:schemeClr val="bg1"/>
              </a:solidFill>
              <a:latin typeface="Arial" panose="020B0604020202020204" pitchFamily="34" charset="0"/>
              <a:cs typeface="Arial" panose="020B0604020202020204" pitchFamily="34" charset="0"/>
            </a:endParaRPr>
          </a:p>
          <a:p>
            <a:endParaRPr lang="en-US" sz="5400" b="1" dirty="0">
              <a:solidFill>
                <a:schemeClr val="bg1"/>
              </a:solidFill>
              <a:latin typeface="Arial" panose="020B0604020202020204" pitchFamily="34" charset="0"/>
              <a:cs typeface="Arial" panose="020B0604020202020204" pitchFamily="34" charset="0"/>
            </a:endParaRPr>
          </a:p>
          <a:p>
            <a:endParaRPr lang="en-US" sz="5400" b="1" dirty="0">
              <a:solidFill>
                <a:schemeClr val="bg1"/>
              </a:solidFill>
              <a:latin typeface="Arial" panose="020B0604020202020204" pitchFamily="34" charset="0"/>
              <a:cs typeface="Arial" panose="020B0604020202020204" pitchFamily="34" charset="0"/>
            </a:endParaRPr>
          </a:p>
          <a:p>
            <a:r>
              <a:rPr lang="en-US" sz="5400" b="1" dirty="0">
                <a:solidFill>
                  <a:schemeClr val="bg1"/>
                </a:solidFill>
                <a:latin typeface="Arial" panose="020B0604020202020204" pitchFamily="34" charset="0"/>
                <a:cs typeface="Arial" panose="020B0604020202020204" pitchFamily="34" charset="0"/>
              </a:rPr>
              <a:t>Housing </a:t>
            </a:r>
            <a:r>
              <a:rPr lang="en-US" sz="5400" dirty="0">
                <a:solidFill>
                  <a:schemeClr val="bg1"/>
                </a:solidFill>
                <a:latin typeface="Arial" panose="020B0604020202020204" pitchFamily="34" charset="0"/>
                <a:cs typeface="Arial" panose="020B0604020202020204" pitchFamily="34" charset="0"/>
              </a:rPr>
              <a:t>– Supporting a wider range of housing options in more locations around Smiths Falls, including new housing opportunities in the Downtown Fringe, Lombard Street, and Mazie/Cornelia areas. The updated policies also encourage a mix of housing forms to support affordability and gentle growth. </a:t>
            </a:r>
          </a:p>
          <a:p>
            <a:r>
              <a:rPr lang="en-US" sz="5400" dirty="0">
                <a:solidFill>
                  <a:schemeClr val="bg1"/>
                </a:solidFill>
                <a:latin typeface="Arial" panose="020B0604020202020204" pitchFamily="34" charset="0"/>
                <a:cs typeface="Arial" panose="020B0604020202020204" pitchFamily="34" charset="0"/>
              </a:rPr>
              <a:t>Residential area intensification is encouraged through infill development, vacant lot development, and additional residential units, to add homes while maintaining neighbourhood character.</a:t>
            </a:r>
          </a:p>
          <a:p>
            <a:endParaRPr lang="en-US" sz="5400" dirty="0">
              <a:solidFill>
                <a:schemeClr val="bg1"/>
              </a:solidFill>
              <a:latin typeface="Arial" panose="020B0604020202020204" pitchFamily="34" charset="0"/>
              <a:cs typeface="Arial" panose="020B0604020202020204" pitchFamily="34" charset="0"/>
            </a:endParaRPr>
          </a:p>
          <a:p>
            <a:endParaRPr lang="en-US" sz="5400" dirty="0">
              <a:solidFill>
                <a:schemeClr val="bg1"/>
              </a:solidFill>
              <a:latin typeface="Arial" panose="020B0604020202020204" pitchFamily="34" charset="0"/>
              <a:cs typeface="Arial" panose="020B0604020202020204" pitchFamily="34" charset="0"/>
            </a:endParaRPr>
          </a:p>
        </p:txBody>
      </p:sp>
      <p:sp>
        <p:nvSpPr>
          <p:cNvPr id="4" name="Rounded Rectangle 76">
            <a:extLst>
              <a:ext uri="{FF2B5EF4-FFF2-40B4-BE49-F238E27FC236}">
                <a16:creationId xmlns:a16="http://schemas.microsoft.com/office/drawing/2014/main" id="{A621F5B8-4E47-60C0-FB26-0DE4D25E54AE}"/>
              </a:ext>
            </a:extLst>
          </p:cNvPr>
          <p:cNvSpPr>
            <a:spLocks/>
          </p:cNvSpPr>
          <p:nvPr/>
        </p:nvSpPr>
        <p:spPr>
          <a:xfrm>
            <a:off x="3848008" y="13323216"/>
            <a:ext cx="28156709" cy="4420559"/>
          </a:xfrm>
          <a:prstGeom prst="roundRect">
            <a:avLst>
              <a:gd name="adj" fmla="val 6937"/>
            </a:avLst>
          </a:prstGeom>
          <a:solidFill>
            <a:schemeClr val="accent1">
              <a:lumMod val="75000"/>
            </a:schemeClr>
          </a:solidFill>
          <a:ln w="12700" cap="flat" cmpd="sng" algn="ctr">
            <a:noFill/>
            <a:prstDash val="solid"/>
            <a:miter lim="800000"/>
          </a:ln>
          <a:effectLst/>
        </p:spPr>
        <p:txBody>
          <a:bodyPr rtlCol="0" anchor="t"/>
          <a:lstStyle/>
          <a:p>
            <a:endParaRPr lang="en-US" sz="500" b="1" dirty="0">
              <a:solidFill>
                <a:schemeClr val="bg1"/>
              </a:solidFill>
              <a:latin typeface="Arial" panose="020B0604020202020204" pitchFamily="34" charset="0"/>
              <a:cs typeface="Arial" panose="020B0604020202020204" pitchFamily="34" charset="0"/>
            </a:endParaRPr>
          </a:p>
          <a:p>
            <a:r>
              <a:rPr lang="en-US" sz="5400" b="1" dirty="0">
                <a:solidFill>
                  <a:schemeClr val="bg1"/>
                </a:solidFill>
                <a:latin typeface="Arial" panose="020B0604020202020204" pitchFamily="34" charset="0"/>
                <a:cs typeface="Arial" panose="020B0604020202020204" pitchFamily="34" charset="0"/>
              </a:rPr>
              <a:t>Transportation – </a:t>
            </a:r>
            <a:r>
              <a:rPr lang="en-US" sz="5400" dirty="0">
                <a:solidFill>
                  <a:schemeClr val="bg1"/>
                </a:solidFill>
                <a:latin typeface="Arial" panose="020B0604020202020204" pitchFamily="34" charset="0"/>
                <a:cs typeface="Arial" panose="020B0604020202020204" pitchFamily="34" charset="0"/>
              </a:rPr>
              <a:t>Facilitating easier and safer movement around Smiths Falls, regardless of the mode of transportation, while strengthening the active transportation network. The OP policies support a larger network of cycling infrastructure, sidewalks, and trails. </a:t>
            </a:r>
          </a:p>
          <a:p>
            <a:r>
              <a:rPr lang="en-US" sz="5400" dirty="0">
                <a:solidFill>
                  <a:schemeClr val="bg1"/>
                </a:solidFill>
                <a:latin typeface="Arial" panose="020B0604020202020204" pitchFamily="34" charset="0"/>
                <a:cs typeface="Arial" panose="020B0604020202020204" pitchFamily="34" charset="0"/>
              </a:rPr>
              <a:t>More details about transportation in the TMP section to follow, which informed the transportation policies in the OP.  </a:t>
            </a:r>
            <a:endParaRPr lang="en-US" b="1" dirty="0">
              <a:solidFill>
                <a:schemeClr val="bg1"/>
              </a:solidFill>
              <a:latin typeface="Arial" panose="020B0604020202020204" pitchFamily="34" charset="0"/>
              <a:cs typeface="Arial" panose="020B0604020202020204" pitchFamily="34" charset="0"/>
            </a:endParaRPr>
          </a:p>
        </p:txBody>
      </p:sp>
      <p:grpSp>
        <p:nvGrpSpPr>
          <p:cNvPr id="25" name="Group 24">
            <a:extLst>
              <a:ext uri="{FF2B5EF4-FFF2-40B4-BE49-F238E27FC236}">
                <a16:creationId xmlns:a16="http://schemas.microsoft.com/office/drawing/2014/main" id="{44D607AA-444F-380D-53D5-858CF4D3B7E9}"/>
              </a:ext>
            </a:extLst>
          </p:cNvPr>
          <p:cNvGrpSpPr/>
          <p:nvPr/>
        </p:nvGrpSpPr>
        <p:grpSpPr>
          <a:xfrm>
            <a:off x="654343" y="14161896"/>
            <a:ext cx="2743200" cy="2743200"/>
            <a:chOff x="2195663" y="11878300"/>
            <a:chExt cx="2011680" cy="2011680"/>
          </a:xfrm>
        </p:grpSpPr>
        <p:sp>
          <p:nvSpPr>
            <p:cNvPr id="26" name="Oval 25">
              <a:extLst>
                <a:ext uri="{FF2B5EF4-FFF2-40B4-BE49-F238E27FC236}">
                  <a16:creationId xmlns:a16="http://schemas.microsoft.com/office/drawing/2014/main" id="{B65CE72C-E105-72C5-F5E6-42E9467710B4}"/>
                </a:ext>
              </a:extLst>
            </p:cNvPr>
            <p:cNvSpPr/>
            <p:nvPr/>
          </p:nvSpPr>
          <p:spPr>
            <a:xfrm>
              <a:off x="2195663" y="11878300"/>
              <a:ext cx="2011680" cy="2011680"/>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pic>
          <p:nvPicPr>
            <p:cNvPr id="27" name="Graphic 8" descr="Cycling with solid fill">
              <a:extLst>
                <a:ext uri="{FF2B5EF4-FFF2-40B4-BE49-F238E27FC236}">
                  <a16:creationId xmlns:a16="http://schemas.microsoft.com/office/drawing/2014/main" id="{246A1195-59EF-2022-9F27-6D5BCE6CC6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36953" y="12203403"/>
              <a:ext cx="771694" cy="771694"/>
            </a:xfrm>
            <a:prstGeom prst="rect">
              <a:avLst/>
            </a:prstGeom>
          </p:spPr>
        </p:pic>
        <p:pic>
          <p:nvPicPr>
            <p:cNvPr id="28" name="Graphic 19" descr="Walk with solid fill">
              <a:extLst>
                <a:ext uri="{FF2B5EF4-FFF2-40B4-BE49-F238E27FC236}">
                  <a16:creationId xmlns:a16="http://schemas.microsoft.com/office/drawing/2014/main" id="{7BBAF487-1EBD-6DB5-3261-6199528D7A7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95785" y="12203403"/>
              <a:ext cx="771694" cy="771694"/>
            </a:xfrm>
            <a:prstGeom prst="rect">
              <a:avLst/>
            </a:prstGeom>
          </p:spPr>
        </p:pic>
        <p:pic>
          <p:nvPicPr>
            <p:cNvPr id="29" name="Graphic 20" descr="Bus with solid fill">
              <a:extLst>
                <a:ext uri="{FF2B5EF4-FFF2-40B4-BE49-F238E27FC236}">
                  <a16:creationId xmlns:a16="http://schemas.microsoft.com/office/drawing/2014/main" id="{B4C31EC2-0198-1B5A-9D57-118963621B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646979" y="12793128"/>
              <a:ext cx="1041000" cy="1041000"/>
            </a:xfrm>
            <a:prstGeom prst="rect">
              <a:avLst/>
            </a:prstGeom>
          </p:spPr>
        </p:pic>
      </p:grpSp>
      <p:sp>
        <p:nvSpPr>
          <p:cNvPr id="31" name="Oval 30">
            <a:extLst>
              <a:ext uri="{FF2B5EF4-FFF2-40B4-BE49-F238E27FC236}">
                <a16:creationId xmlns:a16="http://schemas.microsoft.com/office/drawing/2014/main" id="{EA64171D-1C2D-486E-9DA0-4658A7F29565}"/>
              </a:ext>
            </a:extLst>
          </p:cNvPr>
          <p:cNvSpPr/>
          <p:nvPr/>
        </p:nvSpPr>
        <p:spPr>
          <a:xfrm>
            <a:off x="477966" y="7517316"/>
            <a:ext cx="2743200" cy="27432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pic>
        <p:nvPicPr>
          <p:cNvPr id="40" name="Graphic 39" descr="House with solid fill">
            <a:extLst>
              <a:ext uri="{FF2B5EF4-FFF2-40B4-BE49-F238E27FC236}">
                <a16:creationId xmlns:a16="http://schemas.microsoft.com/office/drawing/2014/main" id="{9742FA49-7837-47DF-83EA-C110FB675C9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1314" y="7595372"/>
            <a:ext cx="2256503" cy="2256503"/>
          </a:xfrm>
          <a:prstGeom prst="rect">
            <a:avLst/>
          </a:prstGeom>
        </p:spPr>
      </p:pic>
      <p:sp>
        <p:nvSpPr>
          <p:cNvPr id="41" name="TextBox 40">
            <a:extLst>
              <a:ext uri="{FF2B5EF4-FFF2-40B4-BE49-F238E27FC236}">
                <a16:creationId xmlns:a16="http://schemas.microsoft.com/office/drawing/2014/main" id="{15CDD1DF-379D-D6C6-6C90-CF620AE3D11B}"/>
              </a:ext>
            </a:extLst>
          </p:cNvPr>
          <p:cNvSpPr txBox="1"/>
          <p:nvPr/>
        </p:nvSpPr>
        <p:spPr>
          <a:xfrm>
            <a:off x="0" y="3892594"/>
            <a:ext cx="33272361" cy="1938992"/>
          </a:xfrm>
          <a:prstGeom prst="rect">
            <a:avLst/>
          </a:prstGeom>
          <a:noFill/>
        </p:spPr>
        <p:txBody>
          <a:bodyPr wrap="square" rtlCol="0">
            <a:spAutoFit/>
          </a:bodyPr>
          <a:lstStyle/>
          <a:p>
            <a:r>
              <a:rPr lang="en-US" sz="6000" b="1" dirty="0">
                <a:solidFill>
                  <a:schemeClr val="tx1">
                    <a:lumMod val="65000"/>
                    <a:lumOff val="35000"/>
                  </a:schemeClr>
                </a:solidFill>
                <a:latin typeface="Arial" panose="020B0604020202020204" pitchFamily="34" charset="0"/>
                <a:cs typeface="Arial" panose="020B0604020202020204" pitchFamily="34" charset="0"/>
              </a:rPr>
              <a:t>Updates to Official Plan policy take place across several key themes, including housing, transportation, sustainability, downtown revitalization, and community spaces.</a:t>
            </a:r>
          </a:p>
        </p:txBody>
      </p:sp>
    </p:spTree>
    <p:extLst>
      <p:ext uri="{BB962C8B-B14F-4D97-AF65-F5344CB8AC3E}">
        <p14:creationId xmlns:p14="http://schemas.microsoft.com/office/powerpoint/2010/main" val="3844847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374C3-7BD0-1DB8-6F8A-D84A26450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9C1110C-8255-3429-3483-092B7112FAB1}"/>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B2F5D6B7-834F-E4E8-0387-13484023853C}"/>
              </a:ext>
            </a:extLst>
          </p:cNvPr>
          <p:cNvSpPr/>
          <p:nvPr/>
        </p:nvSpPr>
        <p:spPr>
          <a:xfrm>
            <a:off x="-137705" y="165488"/>
            <a:ext cx="19242134"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dirty="0">
                <a:solidFill>
                  <a:schemeClr val="bg1"/>
                </a:solidFill>
                <a:latin typeface="Arial" panose="020B0604020202020204" pitchFamily="34" charset="0"/>
                <a:cs typeface="Arial" panose="020B0604020202020204" pitchFamily="34" charset="0"/>
              </a:rPr>
              <a:t>OP – Key Elements  (2/2)</a:t>
            </a:r>
            <a:endParaRPr lang="en-CA" sz="11500" b="1" dirty="0">
              <a:solidFill>
                <a:schemeClr val="bg1"/>
              </a:solidFill>
              <a:latin typeface="Arial" panose="020B0604020202020204" pitchFamily="34" charset="0"/>
              <a:cs typeface="Arial" panose="020B0604020202020204" pitchFamily="34" charset="0"/>
            </a:endParaRPr>
          </a:p>
        </p:txBody>
      </p:sp>
      <p:pic>
        <p:nvPicPr>
          <p:cNvPr id="3" name="Dillon Logo">
            <a:extLst>
              <a:ext uri="{FF2B5EF4-FFF2-40B4-BE49-F238E27FC236}">
                <a16:creationId xmlns:a16="http://schemas.microsoft.com/office/drawing/2014/main" id="{5B94061A-DF6E-A483-69CA-D0F522AE9B7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8008" y="20452561"/>
            <a:ext cx="3290124" cy="617591"/>
          </a:xfrm>
          <a:prstGeom prst="rect">
            <a:avLst/>
          </a:prstGeom>
        </p:spPr>
      </p:pic>
      <p:pic>
        <p:nvPicPr>
          <p:cNvPr id="17" name="Picture 16" descr="A logo for a company&#10;&#10;Description automatically generated">
            <a:extLst>
              <a:ext uri="{FF2B5EF4-FFF2-40B4-BE49-F238E27FC236}">
                <a16:creationId xmlns:a16="http://schemas.microsoft.com/office/drawing/2014/main" id="{AD41B361-06C8-9930-3184-4EAC41AD9A13}"/>
              </a:ext>
            </a:extLst>
          </p:cNvPr>
          <p:cNvPicPr>
            <a:picLocks noChangeAspect="1"/>
          </p:cNvPicPr>
          <p:nvPr/>
        </p:nvPicPr>
        <p:blipFill rotWithShape="1">
          <a:blip r:embed="rId4">
            <a:extLst>
              <a:ext uri="{28A0092B-C50C-407E-A947-70E740481C1C}">
                <a14:useLocalDpi xmlns:a14="http://schemas.microsoft.com/office/drawing/2010/main" val="0"/>
              </a:ext>
            </a:extLst>
          </a:blip>
          <a:srcRect b="13805"/>
          <a:stretch/>
        </p:blipFill>
        <p:spPr>
          <a:xfrm>
            <a:off x="380881" y="18880557"/>
            <a:ext cx="3290124" cy="2835926"/>
          </a:xfrm>
          <a:prstGeom prst="rect">
            <a:avLst/>
          </a:prstGeom>
        </p:spPr>
      </p:pic>
      <p:sp>
        <p:nvSpPr>
          <p:cNvPr id="18" name="TextBox 17">
            <a:extLst>
              <a:ext uri="{FF2B5EF4-FFF2-40B4-BE49-F238E27FC236}">
                <a16:creationId xmlns:a16="http://schemas.microsoft.com/office/drawing/2014/main" id="{15A5D15A-F984-7D3E-BCA8-44B64C708E70}"/>
              </a:ext>
            </a:extLst>
          </p:cNvPr>
          <p:cNvSpPr txBox="1"/>
          <p:nvPr/>
        </p:nvSpPr>
        <p:spPr>
          <a:xfrm>
            <a:off x="8023123" y="21133781"/>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OFFICIAL</a:t>
            </a:r>
            <a:r>
              <a:rPr lang="en-CA" sz="3600" b="1" kern="0" dirty="0">
                <a:solidFill>
                  <a:schemeClr val="tx1">
                    <a:lumMod val="65000"/>
                    <a:lumOff val="35000"/>
                  </a:schemeClr>
                </a:solidFill>
                <a:latin typeface="Arial" panose="020B0604020202020204" pitchFamily="34" charset="0"/>
                <a:cs typeface="Arial" panose="020B0604020202020204" pitchFamily="34" charset="0"/>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PLAN</a:t>
            </a:r>
            <a:endParaRPr lang="en-CA" sz="2400" b="1" kern="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31823D7F-E13E-F324-D57F-F48A1BC28F4D}"/>
              </a:ext>
            </a:extLst>
          </p:cNvPr>
          <p:cNvCxnSpPr>
            <a:cxnSpLocks/>
          </p:cNvCxnSpPr>
          <p:nvPr/>
        </p:nvCxnSpPr>
        <p:spPr>
          <a:xfrm flipH="1">
            <a:off x="8023123" y="20883228"/>
            <a:ext cx="24376832" cy="4401"/>
          </a:xfrm>
          <a:prstGeom prst="line">
            <a:avLst/>
          </a:prstGeom>
        </p:spPr>
        <p:style>
          <a:lnRef idx="2">
            <a:schemeClr val="accent1"/>
          </a:lnRef>
          <a:fillRef idx="0">
            <a:schemeClr val="accent1"/>
          </a:fillRef>
          <a:effectRef idx="1">
            <a:schemeClr val="accent1"/>
          </a:effectRef>
          <a:fontRef idx="minor">
            <a:schemeClr val="tx1"/>
          </a:fontRef>
        </p:style>
      </p:cxnSp>
      <p:sp>
        <p:nvSpPr>
          <p:cNvPr id="2" name="Rounded Rectangle 76">
            <a:extLst>
              <a:ext uri="{FF2B5EF4-FFF2-40B4-BE49-F238E27FC236}">
                <a16:creationId xmlns:a16="http://schemas.microsoft.com/office/drawing/2014/main" id="{BBCF2A99-FDBE-D8F6-4515-BC779795169D}"/>
              </a:ext>
            </a:extLst>
          </p:cNvPr>
          <p:cNvSpPr>
            <a:spLocks/>
          </p:cNvSpPr>
          <p:nvPr/>
        </p:nvSpPr>
        <p:spPr>
          <a:xfrm>
            <a:off x="4243246" y="4042285"/>
            <a:ext cx="28156709" cy="3509540"/>
          </a:xfrm>
          <a:prstGeom prst="roundRect">
            <a:avLst>
              <a:gd name="adj" fmla="val 9660"/>
            </a:avLst>
          </a:prstGeom>
          <a:solidFill>
            <a:schemeClr val="accent1"/>
          </a:solidFill>
          <a:ln w="12700" cap="flat" cmpd="sng" algn="ctr">
            <a:noFill/>
            <a:prstDash val="solid"/>
            <a:miter lim="800000"/>
          </a:ln>
          <a:effectLst/>
        </p:spPr>
        <p:txBody>
          <a:bodyPr rtlCol="0" anchor="ctr"/>
          <a:lstStyle/>
          <a:p>
            <a:endParaRPr lang="en-US" sz="500" dirty="0">
              <a:solidFill>
                <a:schemeClr val="bg1"/>
              </a:solidFill>
              <a:latin typeface="Arial" panose="020B0604020202020204" pitchFamily="34" charset="0"/>
              <a:cs typeface="Arial" panose="020B0604020202020204" pitchFamily="34" charset="0"/>
            </a:endParaRPr>
          </a:p>
          <a:p>
            <a:r>
              <a:rPr lang="en-US" sz="5400" b="1" dirty="0">
                <a:solidFill>
                  <a:schemeClr val="bg1"/>
                </a:solidFill>
                <a:latin typeface="Arial" panose="020B0604020202020204" pitchFamily="34" charset="0"/>
                <a:cs typeface="Arial" panose="020B0604020202020204" pitchFamily="34" charset="0"/>
              </a:rPr>
              <a:t>Sustainability </a:t>
            </a:r>
            <a:r>
              <a:rPr lang="en-US" sz="5400" dirty="0">
                <a:solidFill>
                  <a:schemeClr val="bg1"/>
                </a:solidFill>
                <a:latin typeface="Arial" panose="020B0604020202020204" pitchFamily="34" charset="0"/>
                <a:cs typeface="Arial" panose="020B0604020202020204" pitchFamily="34" charset="0"/>
              </a:rPr>
              <a:t>– Promoting responsible development by protecting natural resources, supporting the Town’s Climate Action Plan, and encouraging greener practices related to areas such as stormwater management and renewable energy.</a:t>
            </a:r>
          </a:p>
        </p:txBody>
      </p:sp>
      <p:sp>
        <p:nvSpPr>
          <p:cNvPr id="4" name="Rounded Rectangle 76">
            <a:extLst>
              <a:ext uri="{FF2B5EF4-FFF2-40B4-BE49-F238E27FC236}">
                <a16:creationId xmlns:a16="http://schemas.microsoft.com/office/drawing/2014/main" id="{BAA9472B-B21C-36F6-E41A-DEF9AF27F3BF}"/>
              </a:ext>
            </a:extLst>
          </p:cNvPr>
          <p:cNvSpPr>
            <a:spLocks/>
          </p:cNvSpPr>
          <p:nvPr/>
        </p:nvSpPr>
        <p:spPr>
          <a:xfrm>
            <a:off x="4243245" y="8609894"/>
            <a:ext cx="28156709" cy="5474227"/>
          </a:xfrm>
          <a:prstGeom prst="roundRect">
            <a:avLst>
              <a:gd name="adj" fmla="val 6937"/>
            </a:avLst>
          </a:prstGeom>
          <a:solidFill>
            <a:schemeClr val="accent1">
              <a:lumMod val="75000"/>
            </a:schemeClr>
          </a:solidFill>
          <a:ln w="12700" cap="flat" cmpd="sng" algn="ctr">
            <a:noFill/>
            <a:prstDash val="solid"/>
            <a:miter lim="800000"/>
          </a:ln>
          <a:effectLst/>
        </p:spPr>
        <p:txBody>
          <a:bodyPr rtlCol="0" anchor="t"/>
          <a:lstStyle/>
          <a:p>
            <a:endParaRPr lang="en-US" sz="500" b="1" dirty="0">
              <a:solidFill>
                <a:schemeClr val="bg1"/>
              </a:solidFill>
              <a:latin typeface="Arial" panose="020B0604020202020204" pitchFamily="34" charset="0"/>
              <a:cs typeface="Arial" panose="020B0604020202020204" pitchFamily="34" charset="0"/>
            </a:endParaRPr>
          </a:p>
          <a:p>
            <a:r>
              <a:rPr lang="en-US" sz="5400" b="1" dirty="0">
                <a:solidFill>
                  <a:schemeClr val="bg1"/>
                </a:solidFill>
                <a:latin typeface="Arial" panose="020B0604020202020204" pitchFamily="34" charset="0"/>
                <a:cs typeface="Arial" panose="020B0604020202020204" pitchFamily="34" charset="0"/>
              </a:rPr>
              <a:t>Downtown Revitalization – </a:t>
            </a:r>
            <a:r>
              <a:rPr lang="en-US" sz="5400" dirty="0">
                <a:solidFill>
                  <a:schemeClr val="bg1"/>
                </a:solidFill>
                <a:latin typeface="Arial" panose="020B0604020202020204" pitchFamily="34" charset="0"/>
                <a:cs typeface="Arial" panose="020B0604020202020204" pitchFamily="34" charset="0"/>
              </a:rPr>
              <a:t>Strengthening the role of the downtown as the cultural, economic, and social heart of Smiths Falls through investment, housing, and public space. The OP policies support more residential development and mixed-use in the Downtown Core and Downtown Fringe designations, which will allow residents to live within walking distance of shops and services they need.</a:t>
            </a:r>
          </a:p>
          <a:p>
            <a:r>
              <a:rPr lang="en-US" sz="5400" dirty="0">
                <a:solidFill>
                  <a:schemeClr val="bg1"/>
                </a:solidFill>
                <a:latin typeface="Arial" panose="020B0604020202020204" pitchFamily="34" charset="0"/>
                <a:cs typeface="Arial" panose="020B0604020202020204" pitchFamily="34" charset="0"/>
              </a:rPr>
              <a:t>The OP also looks to reconnect the downtown with the Canal District.</a:t>
            </a:r>
            <a:endParaRPr lang="en-US" dirty="0">
              <a:solidFill>
                <a:schemeClr val="bg1"/>
              </a:solidFill>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47DBA2BE-3542-3705-B270-F0E81254DD10}"/>
              </a:ext>
            </a:extLst>
          </p:cNvPr>
          <p:cNvSpPr/>
          <p:nvPr/>
        </p:nvSpPr>
        <p:spPr>
          <a:xfrm>
            <a:off x="477966" y="9039891"/>
            <a:ext cx="2743200" cy="2743200"/>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dirty="0"/>
          </a:p>
        </p:txBody>
      </p:sp>
      <p:sp>
        <p:nvSpPr>
          <p:cNvPr id="31" name="Oval 30">
            <a:extLst>
              <a:ext uri="{FF2B5EF4-FFF2-40B4-BE49-F238E27FC236}">
                <a16:creationId xmlns:a16="http://schemas.microsoft.com/office/drawing/2014/main" id="{91503FEC-8BE7-65FB-B4BA-2DA386964819}"/>
              </a:ext>
            </a:extLst>
          </p:cNvPr>
          <p:cNvSpPr/>
          <p:nvPr/>
        </p:nvSpPr>
        <p:spPr>
          <a:xfrm>
            <a:off x="477966" y="4331662"/>
            <a:ext cx="2743200" cy="27432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pic>
        <p:nvPicPr>
          <p:cNvPr id="8" name="Graphic 7" descr="Sustainability with solid fill">
            <a:extLst>
              <a:ext uri="{FF2B5EF4-FFF2-40B4-BE49-F238E27FC236}">
                <a16:creationId xmlns:a16="http://schemas.microsoft.com/office/drawing/2014/main" id="{79FBD7A5-F60F-98FF-EA96-39541DA713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3758" y="4754522"/>
            <a:ext cx="1725561" cy="1725561"/>
          </a:xfrm>
          <a:prstGeom prst="rect">
            <a:avLst/>
          </a:prstGeom>
        </p:spPr>
      </p:pic>
      <p:sp>
        <p:nvSpPr>
          <p:cNvPr id="9" name="Rounded Rectangle 76">
            <a:extLst>
              <a:ext uri="{FF2B5EF4-FFF2-40B4-BE49-F238E27FC236}">
                <a16:creationId xmlns:a16="http://schemas.microsoft.com/office/drawing/2014/main" id="{8C569367-F037-00CF-A35B-748BCB0C0DAD}"/>
              </a:ext>
            </a:extLst>
          </p:cNvPr>
          <p:cNvSpPr>
            <a:spLocks/>
          </p:cNvSpPr>
          <p:nvPr/>
        </p:nvSpPr>
        <p:spPr>
          <a:xfrm>
            <a:off x="4243245" y="15142189"/>
            <a:ext cx="28156709" cy="4169393"/>
          </a:xfrm>
          <a:prstGeom prst="roundRect">
            <a:avLst>
              <a:gd name="adj" fmla="val 9660"/>
            </a:avLst>
          </a:prstGeom>
          <a:solidFill>
            <a:schemeClr val="accent1"/>
          </a:solidFill>
          <a:ln w="12700" cap="flat" cmpd="sng" algn="ctr">
            <a:noFill/>
            <a:prstDash val="solid"/>
            <a:miter lim="800000"/>
          </a:ln>
          <a:effectLst/>
        </p:spPr>
        <p:txBody>
          <a:bodyPr rtlCol="0" anchor="ctr"/>
          <a:lstStyle/>
          <a:p>
            <a:endParaRPr lang="en-US" sz="500" dirty="0">
              <a:solidFill>
                <a:schemeClr val="bg1"/>
              </a:solidFill>
              <a:latin typeface="Arial" panose="020B0604020202020204" pitchFamily="34" charset="0"/>
              <a:cs typeface="Arial" panose="020B0604020202020204" pitchFamily="34" charset="0"/>
            </a:endParaRPr>
          </a:p>
          <a:p>
            <a:r>
              <a:rPr lang="en-US" sz="5400" b="1" dirty="0">
                <a:solidFill>
                  <a:schemeClr val="bg1"/>
                </a:solidFill>
                <a:latin typeface="Arial" panose="020B0604020202020204" pitchFamily="34" charset="0"/>
                <a:cs typeface="Arial" panose="020B0604020202020204" pitchFamily="34" charset="0"/>
              </a:rPr>
              <a:t>Community Spaces </a:t>
            </a:r>
            <a:r>
              <a:rPr lang="en-US" sz="5400" dirty="0">
                <a:solidFill>
                  <a:schemeClr val="bg1"/>
                </a:solidFill>
                <a:latin typeface="Arial" panose="020B0604020202020204" pitchFamily="34" charset="0"/>
                <a:cs typeface="Arial" panose="020B0604020202020204" pitchFamily="34" charset="0"/>
              </a:rPr>
              <a:t>– Providing residents with high-quality public space and parks is central to the OP. The policies support the enhancement of an interconnected park system that provides green space access across town. </a:t>
            </a:r>
          </a:p>
          <a:p>
            <a:r>
              <a:rPr lang="en-US" sz="5400" dirty="0">
                <a:solidFill>
                  <a:schemeClr val="bg1"/>
                </a:solidFill>
                <a:latin typeface="Arial" panose="020B0604020202020204" pitchFamily="34" charset="0"/>
                <a:cs typeface="Arial" panose="020B0604020202020204" pitchFamily="34" charset="0"/>
              </a:rPr>
              <a:t>The preservation of cultural heritage is also emphasized through adaptive reuse of historic buildings. </a:t>
            </a:r>
          </a:p>
        </p:txBody>
      </p:sp>
      <p:sp>
        <p:nvSpPr>
          <p:cNvPr id="10" name="Oval 9">
            <a:extLst>
              <a:ext uri="{FF2B5EF4-FFF2-40B4-BE49-F238E27FC236}">
                <a16:creationId xmlns:a16="http://schemas.microsoft.com/office/drawing/2014/main" id="{655B29B5-C20B-0BAB-EF7C-F370AC504007}"/>
              </a:ext>
            </a:extLst>
          </p:cNvPr>
          <p:cNvSpPr/>
          <p:nvPr/>
        </p:nvSpPr>
        <p:spPr>
          <a:xfrm>
            <a:off x="380881" y="15536353"/>
            <a:ext cx="2743200" cy="27432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CA"/>
          </a:p>
        </p:txBody>
      </p:sp>
      <p:pic>
        <p:nvPicPr>
          <p:cNvPr id="12" name="Graphic 11" descr="Park scene with solid fill">
            <a:extLst>
              <a:ext uri="{FF2B5EF4-FFF2-40B4-BE49-F238E27FC236}">
                <a16:creationId xmlns:a16="http://schemas.microsoft.com/office/drawing/2014/main" id="{94217740-F497-78D4-E42F-42E3D7E38EA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7784" y="15822241"/>
            <a:ext cx="1961535" cy="1961535"/>
          </a:xfrm>
          <a:prstGeom prst="rect">
            <a:avLst/>
          </a:prstGeom>
        </p:spPr>
      </p:pic>
      <p:pic>
        <p:nvPicPr>
          <p:cNvPr id="14" name="Graphic 13" descr="City with solid fill">
            <a:extLst>
              <a:ext uri="{FF2B5EF4-FFF2-40B4-BE49-F238E27FC236}">
                <a16:creationId xmlns:a16="http://schemas.microsoft.com/office/drawing/2014/main" id="{E98F8C7C-336A-3E3A-B6BC-6C546428460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5770" y="9372515"/>
            <a:ext cx="1961535" cy="1961535"/>
          </a:xfrm>
          <a:prstGeom prst="rect">
            <a:avLst/>
          </a:prstGeom>
        </p:spPr>
      </p:pic>
      <p:sp>
        <p:nvSpPr>
          <p:cNvPr id="15" name="Rounded Rectangle 76">
            <a:extLst>
              <a:ext uri="{FF2B5EF4-FFF2-40B4-BE49-F238E27FC236}">
                <a16:creationId xmlns:a16="http://schemas.microsoft.com/office/drawing/2014/main" id="{921EBF3D-B2FE-07CB-9420-74CF7950377A}"/>
              </a:ext>
            </a:extLst>
          </p:cNvPr>
          <p:cNvSpPr>
            <a:spLocks/>
          </p:cNvSpPr>
          <p:nvPr/>
        </p:nvSpPr>
        <p:spPr>
          <a:xfrm>
            <a:off x="4395646" y="4194685"/>
            <a:ext cx="28156709" cy="3509540"/>
          </a:xfrm>
          <a:prstGeom prst="roundRect">
            <a:avLst>
              <a:gd name="adj" fmla="val 9660"/>
            </a:avLst>
          </a:prstGeom>
          <a:solidFill>
            <a:schemeClr val="accent1"/>
          </a:solidFill>
          <a:ln w="12700" cap="flat" cmpd="sng" algn="ctr">
            <a:noFill/>
            <a:prstDash val="solid"/>
            <a:miter lim="800000"/>
          </a:ln>
          <a:effectLst/>
        </p:spPr>
        <p:txBody>
          <a:bodyPr rtlCol="0" anchor="ctr"/>
          <a:lstStyle/>
          <a:p>
            <a:endParaRPr lang="en-US" sz="500" dirty="0">
              <a:solidFill>
                <a:schemeClr val="bg1"/>
              </a:solidFill>
              <a:latin typeface="Arial" panose="020B0604020202020204" pitchFamily="34" charset="0"/>
              <a:cs typeface="Arial" panose="020B0604020202020204" pitchFamily="34" charset="0"/>
            </a:endParaRPr>
          </a:p>
          <a:p>
            <a:r>
              <a:rPr lang="en-US" sz="5400" b="1" dirty="0">
                <a:solidFill>
                  <a:schemeClr val="bg1"/>
                </a:solidFill>
                <a:latin typeface="Arial" panose="020B0604020202020204" pitchFamily="34" charset="0"/>
                <a:cs typeface="Arial" panose="020B0604020202020204" pitchFamily="34" charset="0"/>
              </a:rPr>
              <a:t>Sustainability </a:t>
            </a:r>
            <a:r>
              <a:rPr lang="en-US" sz="5400" dirty="0">
                <a:solidFill>
                  <a:schemeClr val="bg1"/>
                </a:solidFill>
                <a:latin typeface="Arial" panose="020B0604020202020204" pitchFamily="34" charset="0"/>
                <a:cs typeface="Arial" panose="020B0604020202020204" pitchFamily="34" charset="0"/>
              </a:rPr>
              <a:t>– Promoting responsible development by protecting natural resources, supporting the Town’s Climate Action Plan, and encouraging greener practices related to areas such as stormwater management and renewable energy.</a:t>
            </a:r>
          </a:p>
        </p:txBody>
      </p:sp>
    </p:spTree>
    <p:extLst>
      <p:ext uri="{BB962C8B-B14F-4D97-AF65-F5344CB8AC3E}">
        <p14:creationId xmlns:p14="http://schemas.microsoft.com/office/powerpoint/2010/main" val="1017152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C2252-2373-C0F7-B885-46F7A95DD22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8CAAE46-C4A6-391C-A930-3A7EEA8CF6F4}"/>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4AB765DA-10CF-A6BE-02C5-B068305CD126}"/>
              </a:ext>
            </a:extLst>
          </p:cNvPr>
          <p:cNvSpPr/>
          <p:nvPr/>
        </p:nvSpPr>
        <p:spPr>
          <a:xfrm>
            <a:off x="-137705" y="165488"/>
            <a:ext cx="18307718"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dirty="0">
                <a:solidFill>
                  <a:schemeClr val="bg1"/>
                </a:solidFill>
                <a:latin typeface="Arial" panose="020B0604020202020204" pitchFamily="34" charset="0"/>
                <a:cs typeface="Arial" panose="020B0604020202020204" pitchFamily="34" charset="0"/>
              </a:rPr>
              <a:t>OP – Land Use Mapping</a:t>
            </a:r>
            <a:endParaRPr lang="en-CA" sz="11500" b="1" dirty="0">
              <a:solidFill>
                <a:schemeClr val="bg1"/>
              </a:solidFill>
              <a:latin typeface="Arial" panose="020B0604020202020204" pitchFamily="34" charset="0"/>
              <a:cs typeface="Arial" panose="020B0604020202020204" pitchFamily="34" charset="0"/>
            </a:endParaRPr>
          </a:p>
        </p:txBody>
      </p:sp>
      <p:pic>
        <p:nvPicPr>
          <p:cNvPr id="3" name="Dillon Logo">
            <a:extLst>
              <a:ext uri="{FF2B5EF4-FFF2-40B4-BE49-F238E27FC236}">
                <a16:creationId xmlns:a16="http://schemas.microsoft.com/office/drawing/2014/main" id="{27BFEA00-673C-7B49-F816-1E5221CFC7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8008" y="20452561"/>
            <a:ext cx="3290124" cy="617591"/>
          </a:xfrm>
          <a:prstGeom prst="rect">
            <a:avLst/>
          </a:prstGeom>
        </p:spPr>
      </p:pic>
      <p:pic>
        <p:nvPicPr>
          <p:cNvPr id="17" name="Picture 16" descr="A logo for a company&#10;&#10;Description automatically generated">
            <a:extLst>
              <a:ext uri="{FF2B5EF4-FFF2-40B4-BE49-F238E27FC236}">
                <a16:creationId xmlns:a16="http://schemas.microsoft.com/office/drawing/2014/main" id="{1A358B9F-80BA-9AA6-972D-3FA025EF645D}"/>
              </a:ext>
            </a:extLst>
          </p:cNvPr>
          <p:cNvPicPr>
            <a:picLocks noChangeAspect="1"/>
          </p:cNvPicPr>
          <p:nvPr/>
        </p:nvPicPr>
        <p:blipFill rotWithShape="1">
          <a:blip r:embed="rId4">
            <a:extLst>
              <a:ext uri="{28A0092B-C50C-407E-A947-70E740481C1C}">
                <a14:useLocalDpi xmlns:a14="http://schemas.microsoft.com/office/drawing/2010/main" val="0"/>
              </a:ext>
            </a:extLst>
          </a:blip>
          <a:srcRect b="13805"/>
          <a:stretch/>
        </p:blipFill>
        <p:spPr>
          <a:xfrm>
            <a:off x="380881" y="18880557"/>
            <a:ext cx="3290124" cy="2835926"/>
          </a:xfrm>
          <a:prstGeom prst="rect">
            <a:avLst/>
          </a:prstGeom>
        </p:spPr>
      </p:pic>
      <p:sp>
        <p:nvSpPr>
          <p:cNvPr id="18" name="TextBox 17">
            <a:extLst>
              <a:ext uri="{FF2B5EF4-FFF2-40B4-BE49-F238E27FC236}">
                <a16:creationId xmlns:a16="http://schemas.microsoft.com/office/drawing/2014/main" id="{B851F645-64C8-D9CE-C5BD-C7E43763250F}"/>
              </a:ext>
            </a:extLst>
          </p:cNvPr>
          <p:cNvSpPr txBox="1"/>
          <p:nvPr/>
        </p:nvSpPr>
        <p:spPr>
          <a:xfrm>
            <a:off x="8023123" y="21133781"/>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OFFICIAL</a:t>
            </a:r>
            <a:r>
              <a:rPr lang="en-CA" sz="3600" b="1" kern="0" dirty="0">
                <a:solidFill>
                  <a:schemeClr val="tx1">
                    <a:lumMod val="65000"/>
                    <a:lumOff val="35000"/>
                  </a:schemeClr>
                </a:solidFill>
                <a:latin typeface="Arial" panose="020B0604020202020204" pitchFamily="34" charset="0"/>
                <a:cs typeface="Arial" panose="020B0604020202020204" pitchFamily="34" charset="0"/>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PLAN</a:t>
            </a:r>
            <a:endParaRPr lang="en-CA" sz="2400" b="1" kern="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E451E2F5-F6F2-F8DA-8244-98C618A143C8}"/>
              </a:ext>
            </a:extLst>
          </p:cNvPr>
          <p:cNvCxnSpPr>
            <a:cxnSpLocks/>
          </p:cNvCxnSpPr>
          <p:nvPr/>
        </p:nvCxnSpPr>
        <p:spPr>
          <a:xfrm flipH="1">
            <a:off x="8023123" y="20883228"/>
            <a:ext cx="24376832" cy="4401"/>
          </a:xfrm>
          <a:prstGeom prst="line">
            <a:avLst/>
          </a:prstGeom>
        </p:spPr>
        <p:style>
          <a:lnRef idx="2">
            <a:schemeClr val="accent1"/>
          </a:lnRef>
          <a:fillRef idx="0">
            <a:schemeClr val="accent1"/>
          </a:fillRef>
          <a:effectRef idx="1">
            <a:schemeClr val="accent1"/>
          </a:effectRef>
          <a:fontRef idx="minor">
            <a:schemeClr val="tx1"/>
          </a:fontRef>
        </p:style>
      </p:cxnSp>
      <p:pic>
        <p:nvPicPr>
          <p:cNvPr id="11" name="Picture 10" descr="A map of a city&#10;&#10;AI-generated content may be incorrect.">
            <a:extLst>
              <a:ext uri="{FF2B5EF4-FFF2-40B4-BE49-F238E27FC236}">
                <a16:creationId xmlns:a16="http://schemas.microsoft.com/office/drawing/2014/main" id="{8FF7E9B4-D66D-A1C4-42D2-20F3869A3A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3860" y="2703072"/>
            <a:ext cx="26490680" cy="17141028"/>
          </a:xfrm>
          <a:prstGeom prst="rect">
            <a:avLst/>
          </a:prstGeom>
        </p:spPr>
      </p:pic>
    </p:spTree>
    <p:extLst>
      <p:ext uri="{BB962C8B-B14F-4D97-AF65-F5344CB8AC3E}">
        <p14:creationId xmlns:p14="http://schemas.microsoft.com/office/powerpoint/2010/main" val="3464458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AC4AA-F0A7-7CDE-9EFB-27D5CCB59B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285084E-497B-F06E-D48B-CDF6CF089570}"/>
              </a:ext>
            </a:extLst>
          </p:cNvPr>
          <p:cNvSpPr/>
          <p:nvPr/>
        </p:nvSpPr>
        <p:spPr>
          <a:xfrm>
            <a:off x="0" y="-34200"/>
            <a:ext cx="32918400" cy="3700814"/>
          </a:xfrm>
          <a:prstGeom prst="rect">
            <a:avLst/>
          </a:prstGeom>
          <a:solidFill>
            <a:srgbClr val="009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C59E3859-8A3C-FFC1-E119-7D8D1909A585}"/>
              </a:ext>
            </a:extLst>
          </p:cNvPr>
          <p:cNvSpPr/>
          <p:nvPr/>
        </p:nvSpPr>
        <p:spPr>
          <a:xfrm>
            <a:off x="300271" y="291158"/>
            <a:ext cx="32237129" cy="2922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b="1" dirty="0">
                <a:solidFill>
                  <a:schemeClr val="bg1"/>
                </a:solidFill>
                <a:latin typeface="Arial" panose="020B0604020202020204" pitchFamily="34" charset="0"/>
                <a:cs typeface="Arial" panose="020B0604020202020204" pitchFamily="34" charset="0"/>
              </a:rPr>
              <a:t>Next Steps</a:t>
            </a:r>
            <a:endParaRPr lang="en-CA" sz="11500" b="1" dirty="0">
              <a:solidFill>
                <a:schemeClr val="bg1"/>
              </a:solidFill>
              <a:latin typeface="Arial" panose="020B0604020202020204" pitchFamily="34" charset="0"/>
              <a:cs typeface="Arial" panose="020B0604020202020204" pitchFamily="34" charset="0"/>
            </a:endParaRPr>
          </a:p>
        </p:txBody>
      </p:sp>
      <p:pic>
        <p:nvPicPr>
          <p:cNvPr id="19" name="Picture 18" descr="A logo for a company&#10;&#10;Description automatically generated">
            <a:extLst>
              <a:ext uri="{FF2B5EF4-FFF2-40B4-BE49-F238E27FC236}">
                <a16:creationId xmlns:a16="http://schemas.microsoft.com/office/drawing/2014/main" id="{140A525E-EFA9-0DE8-8A39-423BAC69FCBE}"/>
              </a:ext>
            </a:extLst>
          </p:cNvPr>
          <p:cNvPicPr>
            <a:picLocks noChangeAspect="1"/>
          </p:cNvPicPr>
          <p:nvPr/>
        </p:nvPicPr>
        <p:blipFill rotWithShape="1">
          <a:blip r:embed="rId3">
            <a:extLst>
              <a:ext uri="{28A0092B-C50C-407E-A947-70E740481C1C}">
                <a14:useLocalDpi xmlns:a14="http://schemas.microsoft.com/office/drawing/2010/main" val="0"/>
              </a:ext>
            </a:extLst>
          </a:blip>
          <a:srcRect b="13805"/>
          <a:stretch/>
        </p:blipFill>
        <p:spPr>
          <a:xfrm>
            <a:off x="25646734" y="18911037"/>
            <a:ext cx="3290124" cy="2835926"/>
          </a:xfrm>
          <a:prstGeom prst="rect">
            <a:avLst/>
          </a:prstGeom>
        </p:spPr>
      </p:pic>
      <p:sp>
        <p:nvSpPr>
          <p:cNvPr id="21" name="TextBox 20">
            <a:extLst>
              <a:ext uri="{FF2B5EF4-FFF2-40B4-BE49-F238E27FC236}">
                <a16:creationId xmlns:a16="http://schemas.microsoft.com/office/drawing/2014/main" id="{DE718A22-2539-8950-0ED4-EB748B80475F}"/>
              </a:ext>
            </a:extLst>
          </p:cNvPr>
          <p:cNvSpPr txBox="1"/>
          <p:nvPr/>
        </p:nvSpPr>
        <p:spPr>
          <a:xfrm>
            <a:off x="819269" y="21070152"/>
            <a:ext cx="24376832" cy="646331"/>
          </a:xfrm>
          <a:prstGeom prst="rect">
            <a:avLst/>
          </a:prstGeom>
          <a:noFill/>
          <a:ln w="76200" cap="flat" cmpd="sng" algn="ctr">
            <a:noFill/>
            <a:prstDash val="solid"/>
          </a:ln>
          <a:effectLst/>
        </p:spPr>
        <p:txBody>
          <a:bodyPr wrap="square" rtlCol="0">
            <a:spAutoFit/>
          </a:bodyPr>
          <a:lstStyle/>
          <a:p>
            <a:pPr algn="ct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SMITHS FALLS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sym typeface="Symbol" panose="05050102010706020507" pitchFamily="18" charset="2"/>
              </a:rPr>
              <a:t>  </a:t>
            </a:r>
            <a:r>
              <a:rPr kumimoji="0" lang="en-CA" sz="3600" b="1" i="0" u="none" strike="noStrike" kern="0" cap="none" spc="0" normalizeH="0" baseline="0" noProof="0" dirty="0">
                <a:ln>
                  <a:noFill/>
                </a:ln>
                <a:solidFill>
                  <a:schemeClr val="tx1">
                    <a:lumMod val="65000"/>
                    <a:lumOff val="35000"/>
                  </a:schemeClr>
                </a:solidFill>
                <a:effectLst/>
                <a:uLnTx/>
                <a:uFillTx/>
                <a:latin typeface="Arial" panose="020B0604020202020204" pitchFamily="34" charset="0"/>
                <a:cs typeface="Arial" panose="020B0604020202020204" pitchFamily="34" charset="0"/>
              </a:rPr>
              <a:t>OFFICIAL PLAN</a:t>
            </a:r>
            <a:endParaRPr lang="en-CA" sz="2400" b="1" kern="0"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3C13F33B-7852-5424-710F-99E9AAE8F1CA}"/>
              </a:ext>
            </a:extLst>
          </p:cNvPr>
          <p:cNvCxnSpPr>
            <a:cxnSpLocks/>
          </p:cNvCxnSpPr>
          <p:nvPr/>
        </p:nvCxnSpPr>
        <p:spPr>
          <a:xfrm flipH="1">
            <a:off x="819269" y="20819599"/>
            <a:ext cx="24376832" cy="4401"/>
          </a:xfrm>
          <a:prstGeom prst="line">
            <a:avLst/>
          </a:prstGeom>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C8ACBCD4-3C97-5235-C4EB-4E13E3B493AF}"/>
              </a:ext>
            </a:extLst>
          </p:cNvPr>
          <p:cNvSpPr txBox="1"/>
          <p:nvPr/>
        </p:nvSpPr>
        <p:spPr>
          <a:xfrm>
            <a:off x="518445" y="4099740"/>
            <a:ext cx="9722835" cy="1569660"/>
          </a:xfrm>
          <a:prstGeom prst="rect">
            <a:avLst/>
          </a:prstGeom>
          <a:noFill/>
        </p:spPr>
        <p:txBody>
          <a:bodyPr wrap="square" rtlCol="0">
            <a:spAutoFit/>
          </a:bodyPr>
          <a:lstStyle/>
          <a:p>
            <a:r>
              <a:rPr lang="en-US" sz="4800" b="1" dirty="0">
                <a:solidFill>
                  <a:schemeClr val="tx1">
                    <a:lumMod val="65000"/>
                    <a:lumOff val="35000"/>
                  </a:schemeClr>
                </a:solidFill>
                <a:latin typeface="Arial" panose="020B0604020202020204" pitchFamily="34" charset="0"/>
                <a:cs typeface="Arial" panose="020B0604020202020204" pitchFamily="34" charset="0"/>
              </a:rPr>
              <a:t>Following this Public Meeting, we will:</a:t>
            </a:r>
          </a:p>
        </p:txBody>
      </p:sp>
      <p:sp>
        <p:nvSpPr>
          <p:cNvPr id="28" name="TextBox 27">
            <a:extLst>
              <a:ext uri="{FF2B5EF4-FFF2-40B4-BE49-F238E27FC236}">
                <a16:creationId xmlns:a16="http://schemas.microsoft.com/office/drawing/2014/main" id="{D3FC6684-694D-4B98-5766-7D24AB213A93}"/>
              </a:ext>
            </a:extLst>
          </p:cNvPr>
          <p:cNvSpPr txBox="1"/>
          <p:nvPr/>
        </p:nvSpPr>
        <p:spPr>
          <a:xfrm>
            <a:off x="518445" y="5746947"/>
            <a:ext cx="8930355" cy="8525411"/>
          </a:xfrm>
          <a:prstGeom prst="rect">
            <a:avLst/>
          </a:prstGeom>
          <a:noFill/>
        </p:spPr>
        <p:txBody>
          <a:bodyPr wrap="square">
            <a:spAutoFit/>
          </a:bodyPr>
          <a:lstStyle/>
          <a:p>
            <a:pPr marL="685800" indent="-685800">
              <a:buFont typeface="Courier New" panose="02070309020205020404" pitchFamily="49" charset="0"/>
              <a:buChar char="o"/>
            </a:pPr>
            <a:endParaRPr lang="en-CA" sz="20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r>
              <a:rPr lang="en-CA" sz="4800" dirty="0">
                <a:solidFill>
                  <a:schemeClr val="tx1">
                    <a:lumMod val="65000"/>
                    <a:lumOff val="35000"/>
                  </a:schemeClr>
                </a:solidFill>
                <a:latin typeface="Arial" panose="020B0604020202020204" pitchFamily="34" charset="0"/>
                <a:cs typeface="Arial" panose="020B0604020202020204" pitchFamily="34" charset="0"/>
              </a:rPr>
              <a:t>Compile and document input and feedback received and make any necessary OP revisions</a:t>
            </a:r>
          </a:p>
          <a:p>
            <a:endParaRPr lang="en-US" sz="48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r>
              <a:rPr lang="en-US" sz="4800" dirty="0">
                <a:solidFill>
                  <a:schemeClr val="tx1">
                    <a:lumMod val="65000"/>
                    <a:lumOff val="35000"/>
                  </a:schemeClr>
                </a:solidFill>
                <a:latin typeface="Arial" panose="020B0604020202020204" pitchFamily="34" charset="0"/>
                <a:cs typeface="Arial" panose="020B0604020202020204" pitchFamily="34" charset="0"/>
              </a:rPr>
              <a:t>Present the OP to Council for adoption</a:t>
            </a:r>
          </a:p>
          <a:p>
            <a:endParaRPr lang="en-US" sz="48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r>
              <a:rPr lang="en-US" sz="4800" dirty="0">
                <a:solidFill>
                  <a:schemeClr val="tx1">
                    <a:lumMod val="65000"/>
                    <a:lumOff val="35000"/>
                  </a:schemeClr>
                </a:solidFill>
                <a:latin typeface="Arial" panose="020B0604020202020204" pitchFamily="34" charset="0"/>
                <a:cs typeface="Arial" panose="020B0604020202020204" pitchFamily="34" charset="0"/>
              </a:rPr>
              <a:t>Submit OP to MMAH for review and decision</a:t>
            </a:r>
            <a:endParaRPr lang="en-CA" sz="4800" dirty="0">
              <a:solidFill>
                <a:schemeClr val="tx1">
                  <a:lumMod val="65000"/>
                  <a:lumOff val="35000"/>
                </a:schemeClr>
              </a:solidFill>
              <a:latin typeface="Arial" panose="020B0604020202020204" pitchFamily="34" charset="0"/>
              <a:cs typeface="Arial" panose="020B0604020202020204" pitchFamily="34" charset="0"/>
            </a:endParaRPr>
          </a:p>
          <a:p>
            <a:pPr marL="685800" indent="-685800">
              <a:buFont typeface="Courier New" panose="02070309020205020404" pitchFamily="49" charset="0"/>
              <a:buChar char="o"/>
            </a:pPr>
            <a:endParaRPr lang="en-CA" sz="48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166B637B-CCEC-7257-DA80-D9FA407596B6}"/>
              </a:ext>
            </a:extLst>
          </p:cNvPr>
          <p:cNvSpPr txBox="1"/>
          <p:nvPr/>
        </p:nvSpPr>
        <p:spPr>
          <a:xfrm>
            <a:off x="11072002" y="4048394"/>
            <a:ext cx="21465398" cy="830997"/>
          </a:xfrm>
          <a:prstGeom prst="rect">
            <a:avLst/>
          </a:prstGeom>
          <a:noFill/>
        </p:spPr>
        <p:txBody>
          <a:bodyPr wrap="square" rtlCol="0">
            <a:spAutoFit/>
          </a:bodyPr>
          <a:lstStyle/>
          <a:p>
            <a:r>
              <a:rPr lang="en-US" sz="4800" b="1" dirty="0">
                <a:solidFill>
                  <a:schemeClr val="tx1">
                    <a:lumMod val="65000"/>
                    <a:lumOff val="35000"/>
                  </a:schemeClr>
                </a:solidFill>
                <a:latin typeface="Arial" panose="020B0604020202020204" pitchFamily="34" charset="0"/>
                <a:cs typeface="Arial" panose="020B0604020202020204" pitchFamily="34" charset="0"/>
              </a:rPr>
              <a:t>Stay connected with our team: </a:t>
            </a:r>
          </a:p>
        </p:txBody>
      </p:sp>
      <p:sp>
        <p:nvSpPr>
          <p:cNvPr id="30" name="TextBox 29">
            <a:extLst>
              <a:ext uri="{FF2B5EF4-FFF2-40B4-BE49-F238E27FC236}">
                <a16:creationId xmlns:a16="http://schemas.microsoft.com/office/drawing/2014/main" id="{2DA1B979-0A50-5A19-0D2F-32E28FD2037F}"/>
              </a:ext>
            </a:extLst>
          </p:cNvPr>
          <p:cNvSpPr txBox="1"/>
          <p:nvPr/>
        </p:nvSpPr>
        <p:spPr>
          <a:xfrm>
            <a:off x="11003280" y="5325568"/>
            <a:ext cx="21465398" cy="3785652"/>
          </a:xfrm>
          <a:prstGeom prst="rect">
            <a:avLst/>
          </a:prstGeom>
          <a:noFill/>
        </p:spPr>
        <p:txBody>
          <a:bodyPr wrap="square">
            <a:spAutoFit/>
          </a:bodyPr>
          <a:lstStyle/>
          <a:p>
            <a:r>
              <a:rPr lang="en-US" sz="4800" dirty="0">
                <a:solidFill>
                  <a:schemeClr val="tx1">
                    <a:lumMod val="65000"/>
                    <a:lumOff val="35000"/>
                  </a:schemeClr>
                </a:solidFill>
                <a:latin typeface="Arial" panose="020B0604020202020204" pitchFamily="34" charset="0"/>
                <a:cs typeface="Arial" panose="020B0604020202020204" pitchFamily="34" charset="0"/>
              </a:rPr>
              <a:t>Visit </a:t>
            </a:r>
            <a:r>
              <a:rPr lang="en-US" sz="4800" dirty="0">
                <a:solidFill>
                  <a:schemeClr val="accent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www.smithsfalls.ca/en/town-hall/opupdate.aspx</a:t>
            </a:r>
            <a:r>
              <a:rPr lang="en-US" sz="4800" dirty="0">
                <a:solidFill>
                  <a:schemeClr val="accent1"/>
                </a:solidFill>
                <a:latin typeface="Arial" panose="020B0604020202020204" pitchFamily="34" charset="0"/>
                <a:cs typeface="Arial" panose="020B0604020202020204" pitchFamily="34" charset="0"/>
              </a:rPr>
              <a:t> </a:t>
            </a:r>
            <a:r>
              <a:rPr lang="en-US" sz="4800" dirty="0">
                <a:solidFill>
                  <a:schemeClr val="tx1">
                    <a:lumMod val="65000"/>
                    <a:lumOff val="35000"/>
                  </a:schemeClr>
                </a:solidFill>
                <a:latin typeface="Arial" panose="020B0604020202020204" pitchFamily="34" charset="0"/>
                <a:cs typeface="Arial" panose="020B0604020202020204" pitchFamily="34" charset="0"/>
              </a:rPr>
              <a:t>to receive study updates.</a:t>
            </a:r>
          </a:p>
          <a:p>
            <a:endParaRPr lang="en-US" sz="4800" dirty="0">
              <a:solidFill>
                <a:schemeClr val="tx1">
                  <a:lumMod val="65000"/>
                  <a:lumOff val="35000"/>
                </a:schemeClr>
              </a:solidFill>
              <a:latin typeface="Arial" panose="020B0604020202020204" pitchFamily="34" charset="0"/>
              <a:cs typeface="Arial" panose="020B0604020202020204" pitchFamily="34" charset="0"/>
            </a:endParaRPr>
          </a:p>
          <a:p>
            <a:r>
              <a:rPr lang="en-CA" sz="4800" b="1" kern="0" dirty="0">
                <a:solidFill>
                  <a:srgbClr val="0C6D82"/>
                </a:solidFill>
                <a:latin typeface="Arial" panose="020B0604020202020204" pitchFamily="34" charset="0"/>
                <a:cs typeface="Arial" panose="020B0604020202020204" pitchFamily="34" charset="0"/>
              </a:rPr>
              <a:t>OP Project Leads</a:t>
            </a:r>
          </a:p>
          <a:p>
            <a:endParaRPr lang="en-CA" sz="4800" b="1" kern="0" dirty="0">
              <a:solidFill>
                <a:schemeClr val="tx1">
                  <a:lumMod val="65000"/>
                  <a:lumOff val="35000"/>
                </a:schemeClr>
              </a:solidFill>
              <a:latin typeface="Arial" panose="020B0604020202020204" pitchFamily="34" charset="0"/>
              <a:cs typeface="Arial" panose="020B0604020202020204" pitchFamily="34" charset="0"/>
            </a:endParaRPr>
          </a:p>
          <a:p>
            <a:endParaRPr lang="en-CA" sz="4800" b="1" kern="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4" name="Dillon Logo">
            <a:extLst>
              <a:ext uri="{FF2B5EF4-FFF2-40B4-BE49-F238E27FC236}">
                <a16:creationId xmlns:a16="http://schemas.microsoft.com/office/drawing/2014/main" id="{264EF11A-319E-BC37-2F8A-E9356A9E49EB}"/>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36858" y="20452561"/>
            <a:ext cx="3290124" cy="617591"/>
          </a:xfrm>
          <a:prstGeom prst="rect">
            <a:avLst/>
          </a:prstGeom>
        </p:spPr>
      </p:pic>
      <p:graphicFrame>
        <p:nvGraphicFramePr>
          <p:cNvPr id="7" name="Table 6">
            <a:extLst>
              <a:ext uri="{FF2B5EF4-FFF2-40B4-BE49-F238E27FC236}">
                <a16:creationId xmlns:a16="http://schemas.microsoft.com/office/drawing/2014/main" id="{71230091-FA11-87E1-D6F6-86564E61EAEF}"/>
              </a:ext>
            </a:extLst>
          </p:cNvPr>
          <p:cNvGraphicFramePr>
            <a:graphicFrameLocks noGrp="1"/>
          </p:cNvGraphicFramePr>
          <p:nvPr/>
        </p:nvGraphicFramePr>
        <p:xfrm>
          <a:off x="11313698" y="7976305"/>
          <a:ext cx="21223702" cy="4716479"/>
        </p:xfrm>
        <a:graphic>
          <a:graphicData uri="http://schemas.openxmlformats.org/drawingml/2006/table">
            <a:tbl>
              <a:tblPr>
                <a:tableStyleId>{2D5ABB26-0587-4C30-8999-92F81FD0307C}</a:tableStyleId>
              </a:tblPr>
              <a:tblGrid>
                <a:gridCol w="10611851">
                  <a:extLst>
                    <a:ext uri="{9D8B030D-6E8A-4147-A177-3AD203B41FA5}">
                      <a16:colId xmlns:a16="http://schemas.microsoft.com/office/drawing/2014/main" val="4005281769"/>
                    </a:ext>
                  </a:extLst>
                </a:gridCol>
                <a:gridCol w="10611851">
                  <a:extLst>
                    <a:ext uri="{9D8B030D-6E8A-4147-A177-3AD203B41FA5}">
                      <a16:colId xmlns:a16="http://schemas.microsoft.com/office/drawing/2014/main" val="138252047"/>
                    </a:ext>
                  </a:extLst>
                </a:gridCol>
              </a:tblGrid>
              <a:tr h="4716479">
                <a:tc>
                  <a:txBody>
                    <a:bodyPr/>
                    <a:lstStyle/>
                    <a:p>
                      <a:pPr>
                        <a:spcBef>
                          <a:spcPts val="750"/>
                        </a:spcBef>
                        <a:buNone/>
                      </a:pPr>
                      <a:r>
                        <a:rPr lang="en-US" sz="4800" b="1" dirty="0">
                          <a:solidFill>
                            <a:schemeClr val="tx1">
                              <a:lumMod val="65000"/>
                              <a:lumOff val="35000"/>
                            </a:schemeClr>
                          </a:solidFill>
                          <a:effectLst/>
                          <a:latin typeface="Arial" panose="020B0604020202020204" pitchFamily="34" charset="0"/>
                          <a:cs typeface="Arial" panose="020B0604020202020204" pitchFamily="34" charset="0"/>
                        </a:rPr>
                        <a:t>Karl Grenke</a:t>
                      </a:r>
                      <a:br>
                        <a:rPr lang="en-US" sz="4800" dirty="0">
                          <a:solidFill>
                            <a:schemeClr val="tx1">
                              <a:lumMod val="65000"/>
                              <a:lumOff val="35000"/>
                            </a:schemeClr>
                          </a:solidFill>
                          <a:effectLst/>
                          <a:latin typeface="Arial" panose="020B0604020202020204" pitchFamily="34" charset="0"/>
                          <a:cs typeface="Arial" panose="020B0604020202020204" pitchFamily="34" charset="0"/>
                        </a:rPr>
                      </a:br>
                      <a:r>
                        <a:rPr lang="en-US" sz="4800" dirty="0">
                          <a:solidFill>
                            <a:schemeClr val="tx1">
                              <a:lumMod val="65000"/>
                              <a:lumOff val="35000"/>
                            </a:schemeClr>
                          </a:solidFill>
                          <a:effectLst/>
                          <a:latin typeface="Arial" panose="020B0604020202020204" pitchFamily="34" charset="0"/>
                          <a:cs typeface="Arial" panose="020B0604020202020204" pitchFamily="34" charset="0"/>
                        </a:rPr>
                        <a:t>Manager of Development Services</a:t>
                      </a:r>
                    </a:p>
                    <a:p>
                      <a:pPr>
                        <a:spcBef>
                          <a:spcPts val="750"/>
                        </a:spcBef>
                        <a:buNone/>
                      </a:pPr>
                      <a:r>
                        <a:rPr lang="en-US" sz="4800" dirty="0">
                          <a:solidFill>
                            <a:schemeClr val="tx1">
                              <a:lumMod val="65000"/>
                              <a:lumOff val="35000"/>
                            </a:schemeClr>
                          </a:solidFill>
                          <a:effectLst/>
                          <a:latin typeface="Arial" panose="020B0604020202020204" pitchFamily="34" charset="0"/>
                          <a:cs typeface="Arial" panose="020B0604020202020204" pitchFamily="34" charset="0"/>
                        </a:rPr>
                        <a:t>Town of Smiths Falls</a:t>
                      </a:r>
                      <a:br>
                        <a:rPr lang="en-US" sz="4800" dirty="0">
                          <a:effectLst/>
                          <a:latin typeface="Arial" panose="020B0604020202020204" pitchFamily="34" charset="0"/>
                          <a:cs typeface="Arial" panose="020B0604020202020204" pitchFamily="34" charset="0"/>
                        </a:rPr>
                      </a:br>
                      <a:r>
                        <a:rPr lang="en-US" sz="4800" b="1" u="none" strike="noStrike" dirty="0">
                          <a:solidFill>
                            <a:srgbClr val="3A64AE"/>
                          </a:solidFill>
                          <a:effectLst/>
                          <a:latin typeface="Arial" panose="020B0604020202020204" pitchFamily="34" charset="0"/>
                          <a:cs typeface="Arial" panose="020B0604020202020204" pitchFamily="34" charset="0"/>
                          <a:hlinkClick r:id="rId6"/>
                        </a:rPr>
                        <a:t>kgrenke@smithsfalls.ca</a:t>
                      </a:r>
                      <a:r>
                        <a:rPr lang="en-US" sz="4800" dirty="0">
                          <a:effectLst/>
                          <a:latin typeface="Arial" panose="020B0604020202020204" pitchFamily="34" charset="0"/>
                          <a:cs typeface="Arial" panose="020B0604020202020204" pitchFamily="34" charset="0"/>
                        </a:rPr>
                        <a:t> </a:t>
                      </a:r>
                      <a:br>
                        <a:rPr lang="en-US" sz="4800" dirty="0">
                          <a:effectLst/>
                          <a:latin typeface="Arial" panose="020B0604020202020204" pitchFamily="34" charset="0"/>
                          <a:cs typeface="Arial" panose="020B0604020202020204" pitchFamily="34" charset="0"/>
                        </a:rPr>
                      </a:br>
                      <a:r>
                        <a:rPr lang="en-CA" sz="4800" b="0" i="0" kern="1200" dirty="0">
                          <a:solidFill>
                            <a:schemeClr val="tx1">
                              <a:lumMod val="65000"/>
                              <a:lumOff val="35000"/>
                            </a:schemeClr>
                          </a:solidFill>
                          <a:effectLst/>
                          <a:latin typeface="Arial" panose="020B0604020202020204" pitchFamily="34" charset="0"/>
                          <a:ea typeface="+mn-ea"/>
                          <a:cs typeface="Arial" panose="020B0604020202020204" pitchFamily="34" charset="0"/>
                        </a:rPr>
                        <a:t>613.283.4124 Ext. 1116</a:t>
                      </a:r>
                      <a:endParaRPr lang="en-US" sz="4800" dirty="0">
                        <a:solidFill>
                          <a:schemeClr val="tx1">
                            <a:lumMod val="65000"/>
                            <a:lumOff val="35000"/>
                          </a:schemeClr>
                        </a:solidFill>
                        <a:effectLst/>
                        <a:latin typeface="Arial" panose="020B0604020202020204" pitchFamily="34" charset="0"/>
                        <a:cs typeface="Arial" panose="020B0604020202020204" pitchFamily="34" charset="0"/>
                      </a:endParaRPr>
                    </a:p>
                  </a:txBody>
                  <a:tcPr anchor="ctr"/>
                </a:tc>
                <a:tc>
                  <a:txBody>
                    <a:bodyPr/>
                    <a:lstStyle/>
                    <a:p>
                      <a:pPr>
                        <a:spcBef>
                          <a:spcPts val="750"/>
                        </a:spcBef>
                        <a:buNone/>
                      </a:pPr>
                      <a:r>
                        <a:rPr lang="en-CA" sz="4800" b="1" dirty="0">
                          <a:solidFill>
                            <a:schemeClr val="tx1">
                              <a:lumMod val="65000"/>
                              <a:lumOff val="35000"/>
                            </a:schemeClr>
                          </a:solidFill>
                          <a:effectLst/>
                          <a:latin typeface="Arial" panose="020B0604020202020204" pitchFamily="34" charset="0"/>
                          <a:cs typeface="Arial" panose="020B0604020202020204" pitchFamily="34" charset="0"/>
                        </a:rPr>
                        <a:t>Rory Baksh</a:t>
                      </a:r>
                      <a:br>
                        <a:rPr lang="en-CA" sz="4800" dirty="0">
                          <a:solidFill>
                            <a:schemeClr val="tx1">
                              <a:lumMod val="65000"/>
                              <a:lumOff val="35000"/>
                            </a:schemeClr>
                          </a:solidFill>
                          <a:effectLst/>
                          <a:latin typeface="Arial" panose="020B0604020202020204" pitchFamily="34" charset="0"/>
                          <a:cs typeface="Arial" panose="020B0604020202020204" pitchFamily="34" charset="0"/>
                        </a:rPr>
                      </a:br>
                      <a:r>
                        <a:rPr lang="en-CA" sz="4800" dirty="0">
                          <a:solidFill>
                            <a:schemeClr val="tx1">
                              <a:lumMod val="65000"/>
                              <a:lumOff val="35000"/>
                            </a:schemeClr>
                          </a:solidFill>
                          <a:effectLst/>
                          <a:latin typeface="Arial" panose="020B0604020202020204" pitchFamily="34" charset="0"/>
                          <a:cs typeface="Arial" panose="020B0604020202020204" pitchFamily="34" charset="0"/>
                        </a:rPr>
                        <a:t>Consultant Project Lead</a:t>
                      </a:r>
                    </a:p>
                    <a:p>
                      <a:pPr>
                        <a:spcBef>
                          <a:spcPts val="750"/>
                        </a:spcBef>
                        <a:buNone/>
                      </a:pPr>
                      <a:r>
                        <a:rPr lang="en-CA" sz="4800" dirty="0">
                          <a:solidFill>
                            <a:schemeClr val="tx1">
                              <a:lumMod val="65000"/>
                              <a:lumOff val="35000"/>
                            </a:schemeClr>
                          </a:solidFill>
                          <a:effectLst/>
                          <a:latin typeface="Arial" panose="020B0604020202020204" pitchFamily="34" charset="0"/>
                          <a:cs typeface="Arial" panose="020B0604020202020204" pitchFamily="34" charset="0"/>
                        </a:rPr>
                        <a:t>Dillon Consulting</a:t>
                      </a:r>
                      <a:br>
                        <a:rPr lang="en-CA" sz="4800" dirty="0">
                          <a:effectLst/>
                          <a:latin typeface="Arial" panose="020B0604020202020204" pitchFamily="34" charset="0"/>
                          <a:cs typeface="Arial" panose="020B0604020202020204" pitchFamily="34" charset="0"/>
                        </a:rPr>
                      </a:br>
                      <a:r>
                        <a:rPr lang="en-CA" sz="4800" b="1" u="none" strike="noStrike" dirty="0">
                          <a:solidFill>
                            <a:srgbClr val="3A64AE"/>
                          </a:solidFill>
                          <a:effectLst/>
                          <a:latin typeface="Arial" panose="020B0604020202020204" pitchFamily="34" charset="0"/>
                          <a:cs typeface="Arial" panose="020B0604020202020204" pitchFamily="34" charset="0"/>
                          <a:hlinkClick r:id="rId7"/>
                        </a:rPr>
                        <a:t>rbaksh@dillon.ca</a:t>
                      </a:r>
                      <a:br>
                        <a:rPr lang="en-CA" sz="4800" dirty="0">
                          <a:effectLst/>
                          <a:latin typeface="Arial" panose="020B0604020202020204" pitchFamily="34" charset="0"/>
                          <a:cs typeface="Arial" panose="020B0604020202020204" pitchFamily="34" charset="0"/>
                        </a:rPr>
                      </a:br>
                      <a:r>
                        <a:rPr lang="en-CA" sz="4800" b="0" i="0" kern="1200" dirty="0">
                          <a:solidFill>
                            <a:schemeClr val="tx1">
                              <a:lumMod val="65000"/>
                              <a:lumOff val="35000"/>
                            </a:schemeClr>
                          </a:solidFill>
                          <a:effectLst/>
                          <a:latin typeface="Arial" panose="020B0604020202020204" pitchFamily="34" charset="0"/>
                          <a:ea typeface="+mn-ea"/>
                          <a:cs typeface="Arial" panose="020B0604020202020204" pitchFamily="34" charset="0"/>
                        </a:rPr>
                        <a:t>613.715.1274</a:t>
                      </a:r>
                      <a:endParaRPr lang="en-CA" sz="4800" dirty="0">
                        <a:solidFill>
                          <a:schemeClr val="tx1">
                            <a:lumMod val="65000"/>
                            <a:lumOff val="35000"/>
                          </a:schemeClr>
                        </a:solidFill>
                        <a:effectLst/>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66030339"/>
                  </a:ext>
                </a:extLst>
              </a:tr>
            </a:tbl>
          </a:graphicData>
        </a:graphic>
      </p:graphicFrame>
    </p:spTree>
    <p:extLst>
      <p:ext uri="{BB962C8B-B14F-4D97-AF65-F5344CB8AC3E}">
        <p14:creationId xmlns:p14="http://schemas.microsoft.com/office/powerpoint/2010/main" val="1460228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CEEE6-1B77-4517-BCE6-1E80FE5CE96B}"/>
            </a:ext>
          </a:extLst>
        </p:cNvPr>
        <p:cNvGrpSpPr/>
        <p:nvPr/>
      </p:nvGrpSpPr>
      <p:grpSpPr>
        <a:xfrm>
          <a:off x="0" y="0"/>
          <a:ext cx="0" cy="0"/>
          <a:chOff x="0" y="0"/>
          <a:chExt cx="0" cy="0"/>
        </a:xfrm>
      </p:grpSpPr>
      <p:pic>
        <p:nvPicPr>
          <p:cNvPr id="14" name="Picture 13" descr="A body of water with trees and grass&#10;&#10;AI-generated content may be incorrect.">
            <a:extLst>
              <a:ext uri="{FF2B5EF4-FFF2-40B4-BE49-F238E27FC236}">
                <a16:creationId xmlns:a16="http://schemas.microsoft.com/office/drawing/2014/main" id="{0B64DC97-A3AB-F100-296E-289DAEB6ED6A}"/>
              </a:ext>
            </a:extLst>
          </p:cNvPr>
          <p:cNvPicPr>
            <a:picLocks noChangeAspect="1"/>
          </p:cNvPicPr>
          <p:nvPr/>
        </p:nvPicPr>
        <p:blipFill>
          <a:blip r:embed="rId3">
            <a:extLst>
              <a:ext uri="{28A0092B-C50C-407E-A947-70E740481C1C}">
                <a14:useLocalDpi xmlns:a14="http://schemas.microsoft.com/office/drawing/2010/main" val="0"/>
              </a:ext>
            </a:extLst>
          </a:blip>
          <a:srcRect r="19846" b="10591"/>
          <a:stretch/>
        </p:blipFill>
        <p:spPr>
          <a:xfrm>
            <a:off x="6926" y="4902647"/>
            <a:ext cx="32911474" cy="16551968"/>
          </a:xfrm>
          <a:prstGeom prst="rect">
            <a:avLst/>
          </a:prstGeom>
        </p:spPr>
      </p:pic>
      <p:sp>
        <p:nvSpPr>
          <p:cNvPr id="11" name="Rectangle 10">
            <a:extLst>
              <a:ext uri="{FF2B5EF4-FFF2-40B4-BE49-F238E27FC236}">
                <a16:creationId xmlns:a16="http://schemas.microsoft.com/office/drawing/2014/main" id="{E313BD07-BCD4-20AC-DA2A-98C92D8C147A}"/>
              </a:ext>
            </a:extLst>
          </p:cNvPr>
          <p:cNvSpPr/>
          <p:nvPr/>
        </p:nvSpPr>
        <p:spPr>
          <a:xfrm rot="10800000">
            <a:off x="34003" y="-60326"/>
            <a:ext cx="32931100" cy="21945599"/>
          </a:xfrm>
          <a:prstGeom prst="rect">
            <a:avLst/>
          </a:prstGeom>
          <a:gradFill flip="none" rotWithShape="1">
            <a:gsLst>
              <a:gs pos="58000">
                <a:schemeClr val="accent4">
                  <a:lumMod val="60000"/>
                  <a:lumOff val="40000"/>
                  <a:alpha val="20000"/>
                </a:schemeClr>
              </a:gs>
              <a:gs pos="0">
                <a:schemeClr val="accent4">
                  <a:lumMod val="50000"/>
                </a:schemeClr>
              </a:gs>
              <a:gs pos="100000">
                <a:schemeClr val="bg1">
                  <a:alpha val="5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95938" tIns="97969" rIns="195938" bIns="97969" rtlCol="0" anchor="ctr"/>
          <a:lstStyle/>
          <a:p>
            <a:pPr algn="ctr"/>
            <a:endParaRPr lang="en-US" dirty="0"/>
          </a:p>
        </p:txBody>
      </p:sp>
      <p:sp>
        <p:nvSpPr>
          <p:cNvPr id="6" name="Rectangle 5">
            <a:extLst>
              <a:ext uri="{FF2B5EF4-FFF2-40B4-BE49-F238E27FC236}">
                <a16:creationId xmlns:a16="http://schemas.microsoft.com/office/drawing/2014/main" id="{9E6D0C33-B952-5A89-AB99-C0F552348271}"/>
              </a:ext>
            </a:extLst>
          </p:cNvPr>
          <p:cNvSpPr/>
          <p:nvPr/>
        </p:nvSpPr>
        <p:spPr>
          <a:xfrm>
            <a:off x="-12700" y="16627473"/>
            <a:ext cx="32931100" cy="525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AutoShape 4" descr="Oxford County footer logo">
            <a:extLst>
              <a:ext uri="{FF2B5EF4-FFF2-40B4-BE49-F238E27FC236}">
                <a16:creationId xmlns:a16="http://schemas.microsoft.com/office/drawing/2014/main" id="{4F520B50-C737-5BE6-9CA2-7D68889FEEEA}"/>
              </a:ext>
            </a:extLst>
          </p:cNvPr>
          <p:cNvSpPr>
            <a:spLocks noChangeAspect="1" noChangeArrowheads="1"/>
          </p:cNvSpPr>
          <p:nvPr/>
        </p:nvSpPr>
        <p:spPr bwMode="auto">
          <a:xfrm>
            <a:off x="155574" y="-144463"/>
            <a:ext cx="2892425" cy="2892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 name="AutoShape 2" descr="Oxford County footer logo">
            <a:extLst>
              <a:ext uri="{FF2B5EF4-FFF2-40B4-BE49-F238E27FC236}">
                <a16:creationId xmlns:a16="http://schemas.microsoft.com/office/drawing/2014/main" id="{6731BB6D-D5FD-855C-B408-958A14EFE235}"/>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5" name="AutoShape 4" descr="Oxford County footer logo">
            <a:extLst>
              <a:ext uri="{FF2B5EF4-FFF2-40B4-BE49-F238E27FC236}">
                <a16:creationId xmlns:a16="http://schemas.microsoft.com/office/drawing/2014/main" id="{D1E2C3B3-67EF-8644-7EB2-6230A4E33BB8}"/>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8" name="Picture 7" descr="A logo for a company&#10;&#10;Description automatically generated">
            <a:extLst>
              <a:ext uri="{FF2B5EF4-FFF2-40B4-BE49-F238E27FC236}">
                <a16:creationId xmlns:a16="http://schemas.microsoft.com/office/drawing/2014/main" id="{23A09D69-EA1B-1968-9C6C-BD7DF1D22525}"/>
              </a:ext>
            </a:extLst>
          </p:cNvPr>
          <p:cNvPicPr>
            <a:picLocks noChangeAspect="1"/>
          </p:cNvPicPr>
          <p:nvPr/>
        </p:nvPicPr>
        <p:blipFill rotWithShape="1">
          <a:blip r:embed="rId4">
            <a:extLst>
              <a:ext uri="{28A0092B-C50C-407E-A947-70E740481C1C}">
                <a14:useLocalDpi xmlns:a14="http://schemas.microsoft.com/office/drawing/2010/main" val="0"/>
              </a:ext>
            </a:extLst>
          </a:blip>
          <a:srcRect b="13805"/>
          <a:stretch/>
        </p:blipFill>
        <p:spPr>
          <a:xfrm>
            <a:off x="23362085" y="17014472"/>
            <a:ext cx="4925143" cy="4245233"/>
          </a:xfrm>
          <a:prstGeom prst="rect">
            <a:avLst/>
          </a:prstGeom>
        </p:spPr>
      </p:pic>
      <p:sp>
        <p:nvSpPr>
          <p:cNvPr id="7" name="Rectangle 6">
            <a:extLst>
              <a:ext uri="{FF2B5EF4-FFF2-40B4-BE49-F238E27FC236}">
                <a16:creationId xmlns:a16="http://schemas.microsoft.com/office/drawing/2014/main" id="{42C703EF-0D06-7B03-7D67-AEE92852ECB3}"/>
              </a:ext>
            </a:extLst>
          </p:cNvPr>
          <p:cNvSpPr/>
          <p:nvPr/>
        </p:nvSpPr>
        <p:spPr>
          <a:xfrm>
            <a:off x="192655" y="1808510"/>
            <a:ext cx="28109233" cy="2431435"/>
          </a:xfrm>
          <a:prstGeom prst="rect">
            <a:avLst/>
          </a:prstGeom>
        </p:spPr>
        <p:txBody>
          <a:bodyPr wrap="none">
            <a:spAutoFit/>
          </a:bodyPr>
          <a:lstStyle/>
          <a:p>
            <a:r>
              <a:rPr lang="en-US" sz="15200" b="1" cap="all" dirty="0">
                <a:solidFill>
                  <a:schemeClr val="bg1"/>
                </a:solidFill>
                <a:latin typeface="Tw Cen MT" panose="020B0602020104020603" pitchFamily="34" charset="0"/>
                <a:ea typeface="+mj-ea"/>
                <a:cs typeface="+mj-cs"/>
              </a:rPr>
              <a:t>Transportation master Plan</a:t>
            </a:r>
          </a:p>
        </p:txBody>
      </p:sp>
      <p:pic>
        <p:nvPicPr>
          <p:cNvPr id="4" name="Dillon Logo">
            <a:extLst>
              <a:ext uri="{FF2B5EF4-FFF2-40B4-BE49-F238E27FC236}">
                <a16:creationId xmlns:a16="http://schemas.microsoft.com/office/drawing/2014/main" id="{BE003B5A-7F70-42B8-64A3-D587800E49D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94155" y="19980613"/>
            <a:ext cx="3290124" cy="617591"/>
          </a:xfrm>
          <a:prstGeom prst="rect">
            <a:avLst/>
          </a:prstGeom>
        </p:spPr>
      </p:pic>
    </p:spTree>
    <p:extLst>
      <p:ext uri="{BB962C8B-B14F-4D97-AF65-F5344CB8AC3E}">
        <p14:creationId xmlns:p14="http://schemas.microsoft.com/office/powerpoint/2010/main" val="111785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2992</TotalTime>
  <Words>2730</Words>
  <Application>Microsoft Office PowerPoint</Application>
  <PresentationFormat>Custom</PresentationFormat>
  <Paragraphs>266</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Aptos Display</vt:lpstr>
      <vt:lpstr>Arial</vt:lpstr>
      <vt:lpstr>Courier New</vt:lpstr>
      <vt:lpstr>Franklin Gothic Demi</vt:lpstr>
      <vt:lpstr>Poppins</vt:lpstr>
      <vt:lpstr>Tw Cen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Dillon Consulting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Piitz, Andrea</dc:creator>
  <cp:lastModifiedBy>Bunke, Kadence</cp:lastModifiedBy>
  <cp:revision>6</cp:revision>
  <cp:lastPrinted>2026-08-24T20:36:28Z</cp:lastPrinted>
  <dcterms:created xsi:type="dcterms:W3CDTF">2025-08-28T13:57:58Z</dcterms:created>
  <dcterms:modified xsi:type="dcterms:W3CDTF">2026-08-25T18:19:58Z</dcterms:modified>
</cp:coreProperties>
</file>