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2855"/>
    <a:srgbClr val="009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BB3E3C-21CC-D5A4-668C-4500FAE4FAD7}" v="139" dt="2024-04-26T17:38:10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626" y="-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8FEB2-430C-47AF-BAC8-663B58FED3DB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4988" y="857250"/>
            <a:ext cx="29940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1DE37-5131-4101-84E8-80C2897357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746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1DE37-5131-4101-84E8-80C2897357D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29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66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62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82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82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040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012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793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44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074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99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976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23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82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447711-DEF5-4043-9046-AFB9B9670A08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CD479-4CBE-49A5-9147-8A27C1C880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8085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458809-5318-1A7E-6F34-33605FFCA5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6710" r="491" b="9863"/>
          <a:stretch>
            <a:fillRect/>
          </a:stretch>
        </p:blipFill>
        <p:spPr>
          <a:xfrm>
            <a:off x="488010" y="1205216"/>
            <a:ext cx="5029200" cy="5203455"/>
          </a:xfrm>
          <a:prstGeom prst="rect">
            <a:avLst/>
          </a:prstGeom>
          <a:ln>
            <a:solidFill>
              <a:srgbClr val="969696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42A6A0-6F4E-4694-68BF-EB50699A6C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380" y="-486753"/>
            <a:ext cx="8549640" cy="3948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baseline="-9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Security Support Locations</a:t>
            </a:r>
            <a:endParaRPr lang="en-CA" sz="4400" baseline="-9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8762B5-C802-2E9A-1298-7D316EEB7A32}"/>
              </a:ext>
            </a:extLst>
          </p:cNvPr>
          <p:cNvSpPr txBox="1"/>
          <p:nvPr/>
        </p:nvSpPr>
        <p:spPr>
          <a:xfrm>
            <a:off x="374904" y="224557"/>
            <a:ext cx="7348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rgbClr val="002855"/>
                </a:solidFill>
                <a:latin typeface="Franklin Gothic Demi" panose="020B0703020102020204" pitchFamily="34" charset="0"/>
              </a:rPr>
              <a:t>Food Security </a:t>
            </a:r>
            <a:r>
              <a:rPr lang="en-US" sz="3000">
                <a:solidFill>
                  <a:srgbClr val="009FDF"/>
                </a:solidFill>
                <a:latin typeface="Franklin Gothic Demi" panose="020B0703020102020204" pitchFamily="34" charset="0"/>
              </a:rPr>
              <a:t>Support Locations</a:t>
            </a:r>
            <a:endParaRPr lang="en-CA" sz="3000">
              <a:solidFill>
                <a:srgbClr val="009FDF"/>
              </a:solidFill>
              <a:latin typeface="Franklin Gothic Demi" panose="020B07030201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758D30-0CE2-B564-6591-BE6721653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7200" y="834272"/>
            <a:ext cx="9144000" cy="0"/>
          </a:xfrm>
          <a:prstGeom prst="line">
            <a:avLst/>
          </a:prstGeom>
          <a:ln w="38100">
            <a:solidFill>
              <a:srgbClr val="0028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941383A-891B-745B-5F6F-977EFE3822C1}"/>
              </a:ext>
            </a:extLst>
          </p:cNvPr>
          <p:cNvSpPr txBox="1"/>
          <p:nvPr/>
        </p:nvSpPr>
        <p:spPr>
          <a:xfrm>
            <a:off x="6131627" y="274654"/>
            <a:ext cx="3480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>
                <a:latin typeface="Arial" panose="020B0604020202020204" pitchFamily="34" charset="0"/>
                <a:cs typeface="Arial" panose="020B0604020202020204" pitchFamily="34" charset="0"/>
              </a:rPr>
              <a:t>Find more information about a wide variety of food support programs by </a:t>
            </a:r>
            <a:r>
              <a:rPr lang="en-CA" sz="1000" b="1">
                <a:latin typeface="Arial" panose="020B0604020202020204" pitchFamily="34" charset="0"/>
                <a:cs typeface="Arial" panose="020B0604020202020204" pitchFamily="34" charset="0"/>
              </a:rPr>
              <a:t>calling 211 </a:t>
            </a:r>
            <a:r>
              <a:rPr lang="en-CA" sz="1000">
                <a:latin typeface="Arial" panose="020B0604020202020204" pitchFamily="34" charset="0"/>
                <a:cs typeface="Arial" panose="020B0604020202020204" pitchFamily="34" charset="0"/>
              </a:rPr>
              <a:t>in Durham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DD745-552D-6BCB-737E-9F7E74EDF9B7}"/>
              </a:ext>
            </a:extLst>
          </p:cNvPr>
          <p:cNvSpPr txBox="1"/>
          <p:nvPr/>
        </p:nvSpPr>
        <p:spPr>
          <a:xfrm>
            <a:off x="5885644" y="1145107"/>
            <a:ext cx="3972612" cy="53707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 Saints' Anglican Church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 Dundas St W, Whitby, ON L1N 2M5</a:t>
            </a:r>
          </a:p>
          <a:p>
            <a:pPr marL="285750" indent="-285750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/>
                <a:cs typeface="Arial"/>
              </a:rPr>
              <a:t>Community Care </a:t>
            </a:r>
            <a:r>
              <a:rPr lang="en-CA" sz="1200" b="1" dirty="0">
                <a:latin typeface="Arial"/>
                <a:cs typeface="Arial"/>
              </a:rPr>
              <a:t>Durham - Whitby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/>
                <a:cs typeface="Arial"/>
              </a:rPr>
              <a:t>20 Sunray St, Whitby, ON L1N 8Y3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Durham Children's Aid Society (CAS) </a:t>
            </a:r>
            <a:b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1320 Airport Blvd, Oshawa, ON L1J 0C6 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Kendalwood Food Bank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 Kendalwood Rd, Whitby, ON L1N 2G3 </a:t>
            </a:r>
          </a:p>
          <a:p>
            <a:pPr marL="285750" indent="-285750">
              <a:spcAft>
                <a:spcPts val="600"/>
              </a:spcAft>
              <a:buFont typeface="+mj-lt"/>
              <a:buAutoNum type="arabicPeriod"/>
            </a:pPr>
            <a:r>
              <a:rPr lang="en-CA" sz="1200" b="1" dirty="0">
                <a:latin typeface="Arial"/>
                <a:cs typeface="Arial"/>
              </a:rPr>
              <a:t>St. Andrew's</a:t>
            </a:r>
            <a:r>
              <a:rPr lang="en-CA" sz="1200" b="1" i="0" dirty="0">
                <a:effectLst/>
                <a:latin typeface="Arial"/>
                <a:cs typeface="Arial"/>
              </a:rPr>
              <a:t> Presbyterian Church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/>
                <a:cs typeface="Arial"/>
              </a:rPr>
              <a:t>209 Cochrane St. Whitby, L1N 5H9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St. Mark's United Church 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201 Centre St S, Whitby, ON L1N 4V7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St. Vincent de Paul (Holy Family Parish)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91 Ribblesdale Dr, Whitby, ON L1N 6Z3 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St. Vincent de Paul (St. John the Evangelist)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903 Giffard St, Whitby, ON L1N 2S2</a:t>
            </a:r>
          </a:p>
          <a:p>
            <a:pPr marL="285750" indent="-285750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/>
                <a:cs typeface="Arial"/>
              </a:rPr>
              <a:t>The Market at Iroquois</a:t>
            </a:r>
            <a:r>
              <a:rPr lang="en-CA" sz="1200" b="1" dirty="0">
                <a:latin typeface="Arial"/>
                <a:cs typeface="Arial"/>
              </a:rPr>
              <a:t> Park Sports Centre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/>
                <a:cs typeface="Arial"/>
              </a:rPr>
              <a:t>500 Victoria St W, Whitby, ON L1N 9G4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Salvation Army Food Bank Whitby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710 McQuay Blvd, Whitby, ON L1P 1R3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Westminster United Church 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1850 Rossland Rd E, Whitby, ON L1N 3P2</a:t>
            </a:r>
          </a:p>
          <a:p>
            <a:pPr marL="285750" indent="-285750" algn="l">
              <a:spcAft>
                <a:spcPts val="600"/>
              </a:spcAft>
              <a:buFont typeface="+mj-lt"/>
              <a:buAutoNum type="arabicPeriod"/>
            </a:pPr>
            <a:r>
              <a:rPr lang="en-CA" sz="1200" b="1" i="0" dirty="0">
                <a:effectLst/>
                <a:latin typeface="Arial"/>
                <a:cs typeface="Arial"/>
              </a:rPr>
              <a:t>Whitby Baptist Church</a:t>
            </a:r>
            <a:br>
              <a:rPr lang="en-CA" sz="1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200" b="0" i="0" dirty="0">
                <a:effectLst/>
                <a:latin typeface="Arial"/>
                <a:cs typeface="Arial"/>
              </a:rPr>
              <a:t>411 Gilbert St E, Whitby, ON L1N 1R6</a:t>
            </a:r>
          </a:p>
        </p:txBody>
      </p:sp>
      <p:pic>
        <p:nvPicPr>
          <p:cNvPr id="29" name="Graphic 28" descr="Compass with solid fill">
            <a:extLst>
              <a:ext uri="{FF2B5EF4-FFF2-40B4-BE49-F238E27FC236}">
                <a16:creationId xmlns:a16="http://schemas.microsoft.com/office/drawing/2014/main" id="{2DF395B7-E1B2-43D2-01E0-E7FBFFBDD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234778">
            <a:off x="588344" y="1333409"/>
            <a:ext cx="517422" cy="51742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B35043-FDC2-DF89-B28C-2E920A671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7200" y="6721303"/>
            <a:ext cx="9144000" cy="0"/>
          </a:xfrm>
          <a:prstGeom prst="line">
            <a:avLst/>
          </a:prstGeom>
          <a:ln w="38100">
            <a:solidFill>
              <a:srgbClr val="0028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CCA6198-F075-1F7B-DCA2-4F9AA0904586}"/>
              </a:ext>
            </a:extLst>
          </p:cNvPr>
          <p:cNvSpPr txBox="1"/>
          <p:nvPr/>
        </p:nvSpPr>
        <p:spPr>
          <a:xfrm>
            <a:off x="396388" y="6994689"/>
            <a:ext cx="2026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Franklin Gothic Medium Cond" panose="020B0606030402020204" pitchFamily="34" charset="0"/>
              </a:rPr>
              <a:t>For more information visit</a:t>
            </a:r>
            <a:endParaRPr lang="en-CA" sz="1200">
              <a:latin typeface="Franklin Gothic Medium Cond" panose="020B06060304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6DF60B-6C62-7837-8AF3-9A9EEA47CE8E}"/>
              </a:ext>
            </a:extLst>
          </p:cNvPr>
          <p:cNvSpPr txBox="1"/>
          <p:nvPr/>
        </p:nvSpPr>
        <p:spPr>
          <a:xfrm>
            <a:off x="396388" y="7178511"/>
            <a:ext cx="345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2855"/>
                </a:solidFill>
                <a:latin typeface="Franklin Gothic Medium" panose="020B0603020102020204" pitchFamily="34" charset="0"/>
              </a:rPr>
              <a:t>whitby.ca/CommunitySupports</a:t>
            </a:r>
            <a:endParaRPr lang="en-CA">
              <a:solidFill>
                <a:srgbClr val="002855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1" name="Picture 10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DC718C8-920F-9D12-41F8-FAF19EE4E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22" y="6876854"/>
            <a:ext cx="1837382" cy="67098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7B54085-1479-D45A-9F7B-621A1FEDE0DF}"/>
              </a:ext>
            </a:extLst>
          </p:cNvPr>
          <p:cNvSpPr/>
          <p:nvPr/>
        </p:nvSpPr>
        <p:spPr>
          <a:xfrm>
            <a:off x="2509293" y="4594928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93D1FC-A421-33AB-315B-6E379DC622CA}"/>
              </a:ext>
            </a:extLst>
          </p:cNvPr>
          <p:cNvSpPr txBox="1"/>
          <p:nvPr/>
        </p:nvSpPr>
        <p:spPr>
          <a:xfrm>
            <a:off x="2460915" y="4589518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12</a:t>
            </a:r>
            <a:endParaRPr lang="en-CA" sz="1200" b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8C466D8-97F3-B203-F87D-65F7027002FE}"/>
              </a:ext>
            </a:extLst>
          </p:cNvPr>
          <p:cNvSpPr/>
          <p:nvPr/>
        </p:nvSpPr>
        <p:spPr>
          <a:xfrm>
            <a:off x="3585134" y="2697991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53EA97-D5A6-0FB7-1435-1113CCA58637}"/>
              </a:ext>
            </a:extLst>
          </p:cNvPr>
          <p:cNvSpPr txBox="1"/>
          <p:nvPr/>
        </p:nvSpPr>
        <p:spPr>
          <a:xfrm>
            <a:off x="3536756" y="2692581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11</a:t>
            </a:r>
            <a:endParaRPr lang="en-CA" sz="1200" b="1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6DF4526-E119-90C8-F70D-88977391AECE}"/>
              </a:ext>
            </a:extLst>
          </p:cNvPr>
          <p:cNvSpPr/>
          <p:nvPr/>
        </p:nvSpPr>
        <p:spPr>
          <a:xfrm>
            <a:off x="991212" y="4131827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601465-D302-EC95-E3F7-9EAE4B87F6EA}"/>
              </a:ext>
            </a:extLst>
          </p:cNvPr>
          <p:cNvSpPr txBox="1"/>
          <p:nvPr/>
        </p:nvSpPr>
        <p:spPr>
          <a:xfrm>
            <a:off x="942834" y="4126417"/>
            <a:ext cx="36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10</a:t>
            </a:r>
            <a:endParaRPr lang="en-CA" sz="1200" b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084CD67-3CE6-67CE-4AD3-EC40C22ED855}"/>
              </a:ext>
            </a:extLst>
          </p:cNvPr>
          <p:cNvSpPr/>
          <p:nvPr/>
        </p:nvSpPr>
        <p:spPr>
          <a:xfrm>
            <a:off x="2179501" y="5504504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691BC4-FF41-226D-F3EF-0F29DDD2AB65}"/>
              </a:ext>
            </a:extLst>
          </p:cNvPr>
          <p:cNvSpPr txBox="1"/>
          <p:nvPr/>
        </p:nvSpPr>
        <p:spPr>
          <a:xfrm>
            <a:off x="2123505" y="5499094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9</a:t>
            </a:r>
            <a:endParaRPr lang="en-CA" sz="1200" b="1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48CA069-10C1-42BD-68D0-07F18DE3AF9B}"/>
              </a:ext>
            </a:extLst>
          </p:cNvPr>
          <p:cNvSpPr/>
          <p:nvPr/>
        </p:nvSpPr>
        <p:spPr>
          <a:xfrm>
            <a:off x="1647239" y="4545150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99036B-F108-60DE-5698-3665154915A6}"/>
              </a:ext>
            </a:extLst>
          </p:cNvPr>
          <p:cNvSpPr txBox="1"/>
          <p:nvPr/>
        </p:nvSpPr>
        <p:spPr>
          <a:xfrm>
            <a:off x="1591243" y="4539740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8</a:t>
            </a:r>
            <a:endParaRPr lang="en-CA" sz="1200" b="1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11B2CCB-DA47-BEA9-ADA6-9865610DCC04}"/>
              </a:ext>
            </a:extLst>
          </p:cNvPr>
          <p:cNvSpPr/>
          <p:nvPr/>
        </p:nvSpPr>
        <p:spPr>
          <a:xfrm>
            <a:off x="2764838" y="3562737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CE6959-87E3-880F-FF59-A1CE9A3E8888}"/>
              </a:ext>
            </a:extLst>
          </p:cNvPr>
          <p:cNvSpPr txBox="1"/>
          <p:nvPr/>
        </p:nvSpPr>
        <p:spPr>
          <a:xfrm>
            <a:off x="2708842" y="3557327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7</a:t>
            </a:r>
            <a:endParaRPr lang="en-CA" sz="1200" b="1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19CC62-56BD-976F-61AD-8DB606558622}"/>
              </a:ext>
            </a:extLst>
          </p:cNvPr>
          <p:cNvSpPr/>
          <p:nvPr/>
        </p:nvSpPr>
        <p:spPr>
          <a:xfrm>
            <a:off x="2082745" y="4554725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0CCC4DC-0105-3BCC-31C2-CBD66E838383}"/>
              </a:ext>
            </a:extLst>
          </p:cNvPr>
          <p:cNvSpPr txBox="1"/>
          <p:nvPr/>
        </p:nvSpPr>
        <p:spPr>
          <a:xfrm>
            <a:off x="2026749" y="4549315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6</a:t>
            </a:r>
            <a:endParaRPr lang="en-CA" sz="1200" b="1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6A39CB4-E858-4020-659C-3CFD781B0FF0}"/>
              </a:ext>
            </a:extLst>
          </p:cNvPr>
          <p:cNvSpPr/>
          <p:nvPr/>
        </p:nvSpPr>
        <p:spPr>
          <a:xfrm>
            <a:off x="1686925" y="4335857"/>
            <a:ext cx="266178" cy="266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0D0DA9-2327-A439-9757-D486E5F720BD}"/>
              </a:ext>
            </a:extLst>
          </p:cNvPr>
          <p:cNvSpPr txBox="1"/>
          <p:nvPr/>
        </p:nvSpPr>
        <p:spPr>
          <a:xfrm>
            <a:off x="1630929" y="4330447"/>
            <a:ext cx="378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5</a:t>
            </a:r>
            <a:endParaRPr lang="en-CA" sz="1200" b="1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024C48-4785-57FE-555E-E79AF214F716}"/>
              </a:ext>
            </a:extLst>
          </p:cNvPr>
          <p:cNvGrpSpPr/>
          <p:nvPr/>
        </p:nvGrpSpPr>
        <p:grpSpPr>
          <a:xfrm>
            <a:off x="3997710" y="4059235"/>
            <a:ext cx="378170" cy="276999"/>
            <a:chOff x="18218" y="5612647"/>
            <a:chExt cx="378170" cy="27699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E267942-4F6D-1AE4-E59D-B9A35CC4F139}"/>
                </a:ext>
              </a:extLst>
            </p:cNvPr>
            <p:cNvSpPr/>
            <p:nvPr/>
          </p:nvSpPr>
          <p:spPr>
            <a:xfrm>
              <a:off x="74214" y="5618057"/>
              <a:ext cx="266178" cy="26617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BEFA5AF-FBFD-A67A-7C9C-E2C41271E102}"/>
                </a:ext>
              </a:extLst>
            </p:cNvPr>
            <p:cNvSpPr txBox="1"/>
            <p:nvPr/>
          </p:nvSpPr>
          <p:spPr>
            <a:xfrm>
              <a:off x="18218" y="5612647"/>
              <a:ext cx="378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4</a:t>
              </a:r>
              <a:endParaRPr lang="en-CA" sz="1200" b="1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0A8745-6CBD-440D-0312-B65641D396D9}"/>
              </a:ext>
            </a:extLst>
          </p:cNvPr>
          <p:cNvGrpSpPr/>
          <p:nvPr/>
        </p:nvGrpSpPr>
        <p:grpSpPr>
          <a:xfrm>
            <a:off x="4130799" y="1315121"/>
            <a:ext cx="378170" cy="276999"/>
            <a:chOff x="18218" y="5612647"/>
            <a:chExt cx="378170" cy="276999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A68E8A6-71C7-7882-2807-606C1226507B}"/>
                </a:ext>
              </a:extLst>
            </p:cNvPr>
            <p:cNvSpPr/>
            <p:nvPr/>
          </p:nvSpPr>
          <p:spPr>
            <a:xfrm>
              <a:off x="74214" y="5618057"/>
              <a:ext cx="266178" cy="26617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D29F65-4E0F-BE1C-BA17-A2370B20BE17}"/>
                </a:ext>
              </a:extLst>
            </p:cNvPr>
            <p:cNvSpPr txBox="1"/>
            <p:nvPr/>
          </p:nvSpPr>
          <p:spPr>
            <a:xfrm>
              <a:off x="18218" y="5612647"/>
              <a:ext cx="378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3</a:t>
              </a:r>
              <a:endParaRPr lang="en-CA" sz="1200" b="1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370516C-9DD5-3431-A903-3CD50C8E3E2B}"/>
              </a:ext>
            </a:extLst>
          </p:cNvPr>
          <p:cNvGrpSpPr/>
          <p:nvPr/>
        </p:nvGrpSpPr>
        <p:grpSpPr>
          <a:xfrm>
            <a:off x="3396049" y="4930885"/>
            <a:ext cx="378170" cy="276999"/>
            <a:chOff x="18218" y="5612647"/>
            <a:chExt cx="378170" cy="276999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42036F1-0D9F-BE37-E264-76E2C9278335}"/>
                </a:ext>
              </a:extLst>
            </p:cNvPr>
            <p:cNvSpPr/>
            <p:nvPr/>
          </p:nvSpPr>
          <p:spPr>
            <a:xfrm>
              <a:off x="74214" y="5618057"/>
              <a:ext cx="266178" cy="26617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5D0D12E-93B7-DFD3-3AB4-B628365E93C4}"/>
                </a:ext>
              </a:extLst>
            </p:cNvPr>
            <p:cNvSpPr txBox="1"/>
            <p:nvPr/>
          </p:nvSpPr>
          <p:spPr>
            <a:xfrm>
              <a:off x="18218" y="5612647"/>
              <a:ext cx="378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2</a:t>
              </a:r>
              <a:endParaRPr lang="en-CA" sz="1200" b="1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ED087F6-FF84-9DC2-EECD-B8F4104E7B8E}"/>
              </a:ext>
            </a:extLst>
          </p:cNvPr>
          <p:cNvGrpSpPr/>
          <p:nvPr/>
        </p:nvGrpSpPr>
        <p:grpSpPr>
          <a:xfrm>
            <a:off x="1967632" y="4348263"/>
            <a:ext cx="378170" cy="276999"/>
            <a:chOff x="18218" y="5612647"/>
            <a:chExt cx="378170" cy="27699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5E4E137-5CC4-12A2-B958-68943BA2537B}"/>
                </a:ext>
              </a:extLst>
            </p:cNvPr>
            <p:cNvSpPr/>
            <p:nvPr/>
          </p:nvSpPr>
          <p:spPr>
            <a:xfrm>
              <a:off x="74214" y="5618057"/>
              <a:ext cx="266178" cy="26617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988803A-51D8-B48A-5852-A56E5471BE08}"/>
                </a:ext>
              </a:extLst>
            </p:cNvPr>
            <p:cNvSpPr txBox="1"/>
            <p:nvPr/>
          </p:nvSpPr>
          <p:spPr>
            <a:xfrm>
              <a:off x="18218" y="5612647"/>
              <a:ext cx="3781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1</a:t>
              </a:r>
              <a:endParaRPr lang="en-CA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4162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8531-8266-7A82-709F-3AF94204C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380" y="-504418"/>
            <a:ext cx="8549640" cy="3948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baseline="-9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Security Support Hours of Availability</a:t>
            </a:r>
            <a:endParaRPr lang="en-CA" sz="4400" baseline="-9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048304-7A99-B0B9-DB4F-6D4038E12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7200" y="6721303"/>
            <a:ext cx="9144000" cy="0"/>
          </a:xfrm>
          <a:prstGeom prst="line">
            <a:avLst/>
          </a:prstGeom>
          <a:ln w="38100">
            <a:solidFill>
              <a:srgbClr val="0028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38762B5-C802-2E9A-1298-7D316EEB7A32}"/>
              </a:ext>
            </a:extLst>
          </p:cNvPr>
          <p:cNvSpPr txBox="1"/>
          <p:nvPr/>
        </p:nvSpPr>
        <p:spPr>
          <a:xfrm>
            <a:off x="378311" y="224557"/>
            <a:ext cx="7348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rgbClr val="002855"/>
                </a:solidFill>
                <a:latin typeface="Franklin Gothic Demi" panose="020B0703020102020204" pitchFamily="34" charset="0"/>
              </a:rPr>
              <a:t>Food Security Support </a:t>
            </a:r>
            <a:r>
              <a:rPr lang="en-US" sz="3000">
                <a:solidFill>
                  <a:srgbClr val="009FDF"/>
                </a:solidFill>
                <a:latin typeface="Franklin Gothic Demi" panose="020B0703020102020204" pitchFamily="34" charset="0"/>
              </a:rPr>
              <a:t>Hours of Availability</a:t>
            </a:r>
            <a:endParaRPr lang="en-CA" sz="3000">
              <a:solidFill>
                <a:srgbClr val="009FDF"/>
              </a:solidFill>
              <a:latin typeface="Franklin Gothic Demi" panose="020B07030201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758D30-0CE2-B564-6591-BE6721653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7200" y="834272"/>
            <a:ext cx="9144000" cy="0"/>
          </a:xfrm>
          <a:prstGeom prst="line">
            <a:avLst/>
          </a:prstGeom>
          <a:ln w="38100">
            <a:solidFill>
              <a:srgbClr val="0028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941383A-891B-745B-5F6F-977EFE3822C1}"/>
              </a:ext>
            </a:extLst>
          </p:cNvPr>
          <p:cNvSpPr txBox="1"/>
          <p:nvPr/>
        </p:nvSpPr>
        <p:spPr>
          <a:xfrm>
            <a:off x="7821418" y="470806"/>
            <a:ext cx="1847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Franklin Gothic Medium Cond" panose="020B0606030402020204" pitchFamily="34" charset="0"/>
              </a:rPr>
              <a:t>*Hours are subject to change</a:t>
            </a:r>
            <a:endParaRPr lang="en-CA" sz="1200">
              <a:latin typeface="Franklin Gothic Medium Cond" panose="020B0606030402020204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D8FFCEC-43B8-976B-D44B-78D11798E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920117"/>
              </p:ext>
            </p:extLst>
          </p:nvPr>
        </p:nvGraphicFramePr>
        <p:xfrm>
          <a:off x="457202" y="964079"/>
          <a:ext cx="9144002" cy="5132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3966">
                  <a:extLst>
                    <a:ext uri="{9D8B030D-6E8A-4147-A177-3AD203B41FA5}">
                      <a16:colId xmlns:a16="http://schemas.microsoft.com/office/drawing/2014/main" val="2797521202"/>
                    </a:ext>
                  </a:extLst>
                </a:gridCol>
                <a:gridCol w="987993">
                  <a:extLst>
                    <a:ext uri="{9D8B030D-6E8A-4147-A177-3AD203B41FA5}">
                      <a16:colId xmlns:a16="http://schemas.microsoft.com/office/drawing/2014/main" val="2477967028"/>
                    </a:ext>
                  </a:extLst>
                </a:gridCol>
                <a:gridCol w="987993">
                  <a:extLst>
                    <a:ext uri="{9D8B030D-6E8A-4147-A177-3AD203B41FA5}">
                      <a16:colId xmlns:a16="http://schemas.microsoft.com/office/drawing/2014/main" val="4153221485"/>
                    </a:ext>
                  </a:extLst>
                </a:gridCol>
                <a:gridCol w="990810">
                  <a:extLst>
                    <a:ext uri="{9D8B030D-6E8A-4147-A177-3AD203B41FA5}">
                      <a16:colId xmlns:a16="http://schemas.microsoft.com/office/drawing/2014/main" val="250274317"/>
                    </a:ext>
                  </a:extLst>
                </a:gridCol>
                <a:gridCol w="990810">
                  <a:extLst>
                    <a:ext uri="{9D8B030D-6E8A-4147-A177-3AD203B41FA5}">
                      <a16:colId xmlns:a16="http://schemas.microsoft.com/office/drawing/2014/main" val="3088583781"/>
                    </a:ext>
                  </a:extLst>
                </a:gridCol>
                <a:gridCol w="990810">
                  <a:extLst>
                    <a:ext uri="{9D8B030D-6E8A-4147-A177-3AD203B41FA5}">
                      <a16:colId xmlns:a16="http://schemas.microsoft.com/office/drawing/2014/main" val="2406226562"/>
                    </a:ext>
                  </a:extLst>
                </a:gridCol>
                <a:gridCol w="990810">
                  <a:extLst>
                    <a:ext uri="{9D8B030D-6E8A-4147-A177-3AD203B41FA5}">
                      <a16:colId xmlns:a16="http://schemas.microsoft.com/office/drawing/2014/main" val="3956820786"/>
                    </a:ext>
                  </a:extLst>
                </a:gridCol>
                <a:gridCol w="990810">
                  <a:extLst>
                    <a:ext uri="{9D8B030D-6E8A-4147-A177-3AD203B41FA5}">
                      <a16:colId xmlns:a16="http://schemas.microsoft.com/office/drawing/2014/main" val="56169960"/>
                    </a:ext>
                  </a:extLst>
                </a:gridCol>
              </a:tblGrid>
              <a:tr h="2657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tabLst>
                          <a:tab pos="228600" algn="l"/>
                        </a:tabLst>
                      </a:pPr>
                      <a:endParaRPr lang="en-CA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Monday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Tuesday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ednesday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Thursday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riday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aturday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CA" sz="1100">
                          <a:ln>
                            <a:noFill/>
                          </a:ln>
                          <a:solidFill>
                            <a:srgbClr val="002855"/>
                          </a:solidFill>
                          <a:latin typeface="Franklin Gothic Demi" panose="020B0703020102020204" pitchFamily="34" charset="0"/>
                          <a:cs typeface="Arial" panose="020B0604020202020204" pitchFamily="34" charset="0"/>
                        </a:rPr>
                        <a:t>unday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8261524"/>
                  </a:ext>
                </a:extLst>
              </a:tr>
              <a:tr h="4346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CA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	All Saints' Anglican Church</a:t>
                      </a:r>
                      <a:endParaRPr lang="en-CA" sz="11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a.m. – 1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A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a.m. – 1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1430954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CA" sz="1100" dirty="0">
                          <a:latin typeface="Arial"/>
                          <a:cs typeface="Arial"/>
                        </a:rPr>
                        <a:t>2. 	Community Care</a:t>
                      </a:r>
                      <a:br>
                        <a:rPr lang="en-CA" sz="1100" dirty="0">
                          <a:latin typeface="Arial"/>
                          <a:cs typeface="Arial"/>
                        </a:rPr>
                      </a:br>
                      <a:r>
                        <a:rPr lang="en-CA" sz="1100" dirty="0">
                          <a:latin typeface="Arial"/>
                          <a:cs typeface="Arial"/>
                        </a:rPr>
                        <a:t>	Durham – Whitby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Delivery to clients</a:t>
                      </a: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4204012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	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Durham Children’s </a:t>
                      </a:r>
                      <a:b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Aid Society 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support programs/times of the year</a:t>
                      </a:r>
                      <a:endParaRPr lang="en-CA" sz="10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8467081"/>
                  </a:ext>
                </a:extLst>
              </a:tr>
              <a:tr h="354364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	</a:t>
                      </a:r>
                      <a:r>
                        <a:rPr lang="en-CA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Kendalwood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Food Bank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3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– 6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6698389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5.	</a:t>
                      </a:r>
                      <a:r>
                        <a:rPr lang="en-CA" sz="1100" dirty="0">
                          <a:latin typeface="Arial"/>
                          <a:cs typeface="Arial"/>
                        </a:rPr>
                        <a:t>St. Andrew's Presbyterian 	Church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CA" sz="1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 a.m. – 2:30 p.m.</a:t>
                      </a: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4025649"/>
                  </a:ext>
                </a:extLst>
              </a:tr>
              <a:tr h="354364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	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Mark's United Church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Go Lunches:</a:t>
                      </a:r>
                    </a:p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a.m. – 1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3207637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	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Vincent de Paul </a:t>
                      </a:r>
                      <a:b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(Holy Family Parish)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timing, as needed</a:t>
                      </a:r>
                      <a:endParaRPr lang="en-CA" sz="10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982802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	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Vincent de Paul </a:t>
                      </a:r>
                      <a:b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(St. John the Evangelist)</a:t>
                      </a:r>
                      <a:endParaRPr kumimoji="0" lang="en-CA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timing, as needed</a:t>
                      </a:r>
                      <a:endParaRPr lang="en-CA" sz="10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0837152"/>
                  </a:ext>
                </a:extLst>
              </a:tr>
              <a:tr h="427015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Market Food Program</a:t>
                      </a:r>
                      <a:b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Iroquois Park Sports Centre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By appointment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– 7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By appointment</a:t>
                      </a:r>
                      <a:endParaRPr lang="en-US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– 7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0170694"/>
                  </a:ext>
                </a:extLst>
              </a:tr>
              <a:tr h="452077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	The Salvation Army Food</a:t>
                      </a:r>
                      <a:b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Bank Whitby</a:t>
                      </a: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– 11 a.m. &amp; </a:t>
                      </a:r>
                      <a:b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 – 3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ts val="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– 11 a.m. &amp; </a:t>
                      </a:r>
                      <a:b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 – 3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9783962"/>
                  </a:ext>
                </a:extLst>
              </a:tr>
              <a:tr h="354364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Westminster United Church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a.m. – 12 p.m.</a:t>
                      </a: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5813522"/>
                  </a:ext>
                </a:extLst>
              </a:tr>
              <a:tr h="354364">
                <a:tc>
                  <a:txBody>
                    <a:bodyPr/>
                    <a:lstStyle/>
                    <a:p>
                      <a:pPr>
                        <a:tabLst>
                          <a:tab pos="228600" algn="l"/>
                        </a:tabLst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	</a:t>
                      </a:r>
                      <a:r>
                        <a:rPr lang="en-CA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Whitby Baptist Church</a:t>
                      </a:r>
                      <a:endParaRPr lang="en-CA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r>
                        <a:rPr lang="en-US" sz="900" spc="-9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9:30 a.m. – 11:30 a.m.</a:t>
                      </a:r>
                      <a:endParaRPr lang="en-CA" sz="900" spc="-9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</a:pPr>
                      <a:endParaRPr lang="en-CA" sz="9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576" marR="36576" marT="36576" marB="36576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453682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27326CA-5F1B-0E02-3F2C-BAE009D06640}"/>
              </a:ext>
            </a:extLst>
          </p:cNvPr>
          <p:cNvSpPr txBox="1"/>
          <p:nvPr/>
        </p:nvSpPr>
        <p:spPr>
          <a:xfrm>
            <a:off x="396388" y="6994689"/>
            <a:ext cx="2026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Franklin Gothic Medium Cond" panose="020B0606030402020204" pitchFamily="34" charset="0"/>
              </a:rPr>
              <a:t>For more information visit</a:t>
            </a:r>
            <a:endParaRPr lang="en-CA" sz="1200">
              <a:latin typeface="Franklin Gothic Medium Cond" panose="020B06060304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BDBE24-0B9A-E42F-85E6-574C8401FA6A}"/>
              </a:ext>
            </a:extLst>
          </p:cNvPr>
          <p:cNvSpPr txBox="1"/>
          <p:nvPr/>
        </p:nvSpPr>
        <p:spPr>
          <a:xfrm>
            <a:off x="396388" y="7178511"/>
            <a:ext cx="345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2855"/>
                </a:solidFill>
                <a:latin typeface="Franklin Gothic Medium" panose="020B0603020102020204" pitchFamily="34" charset="0"/>
              </a:rPr>
              <a:t>whitby.ca/CommunitySupports</a:t>
            </a:r>
            <a:endParaRPr lang="en-CA">
              <a:solidFill>
                <a:srgbClr val="002855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2" name="Picture 1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B9F165F-4097-9780-5741-FE27E4E7A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22" y="6876854"/>
            <a:ext cx="1837382" cy="67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73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</TotalTime>
  <Words>551</Words>
  <Application>Microsoft Office PowerPoint</Application>
  <PresentationFormat>Custom</PresentationFormat>
  <Paragraphs>73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Franklin Gothic Demi</vt:lpstr>
      <vt:lpstr>Franklin Gothic Medium</vt:lpstr>
      <vt:lpstr>Franklin Gothic Medium Cond</vt:lpstr>
      <vt:lpstr>Office Theme</vt:lpstr>
      <vt:lpstr>Food Security Support Locations</vt:lpstr>
      <vt:lpstr>Food Security Support Hours of Availability</vt:lpstr>
    </vt:vector>
  </TitlesOfParts>
  <Company>Town of Whitby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Christie, Suzanne</dc:creator>
  <cp:lastModifiedBy>Dupuis, Renee</cp:lastModifiedBy>
  <cp:revision>7</cp:revision>
  <dcterms:created xsi:type="dcterms:W3CDTF">2024-04-25T20:08:24Z</dcterms:created>
  <dcterms:modified xsi:type="dcterms:W3CDTF">2026-10-01T19:01:20Z</dcterms:modified>
</cp:coreProperties>
</file>